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84" r:id="rId3"/>
    <p:sldId id="260" r:id="rId4"/>
    <p:sldId id="272" r:id="rId5"/>
    <p:sldId id="261" r:id="rId6"/>
    <p:sldId id="262" r:id="rId7"/>
    <p:sldId id="263" r:id="rId8"/>
    <p:sldId id="264" r:id="rId9"/>
    <p:sldId id="265" r:id="rId10"/>
    <p:sldId id="266" r:id="rId11"/>
    <p:sldId id="267" r:id="rId12"/>
    <p:sldId id="268" r:id="rId13"/>
    <p:sldId id="269" r:id="rId14"/>
    <p:sldId id="273" r:id="rId15"/>
    <p:sldId id="275" r:id="rId16"/>
    <p:sldId id="276" r:id="rId17"/>
    <p:sldId id="277" r:id="rId18"/>
    <p:sldId id="278" r:id="rId19"/>
    <p:sldId id="279" r:id="rId20"/>
    <p:sldId id="280" r:id="rId21"/>
    <p:sldId id="282" r:id="rId22"/>
    <p:sldId id="286" r:id="rId23"/>
    <p:sldId id="285" r:id="rId24"/>
    <p:sldId id="287" r:id="rId25"/>
    <p:sldId id="288" r:id="rId26"/>
    <p:sldId id="289" r:id="rId27"/>
    <p:sldId id="290" r:id="rId28"/>
    <p:sldId id="291" r:id="rId29"/>
    <p:sldId id="292" r:id="rId30"/>
    <p:sldId id="293" r:id="rId31"/>
    <p:sldId id="295" r:id="rId32"/>
    <p:sldId id="294" r:id="rId33"/>
    <p:sldId id="296" r:id="rId34"/>
    <p:sldId id="281" r:id="rId35"/>
    <p:sldId id="259" r:id="rId36"/>
    <p:sldId id="257" r:id="rId37"/>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9712" autoAdjust="0"/>
  </p:normalViewPr>
  <p:slideViewPr>
    <p:cSldViewPr snapToGrid="0">
      <p:cViewPr varScale="1">
        <p:scale>
          <a:sx n="86" d="100"/>
          <a:sy n="86" d="100"/>
        </p:scale>
        <p:origin x="56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3F42674-EDF7-40B2-A4FE-203B7D6B1933}"/>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2BCC56D4-0316-47D8-99E7-640CF0C181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2468F09B-024C-4713-BDA4-51FE1235E40D}"/>
              </a:ext>
            </a:extLst>
          </p:cNvPr>
          <p:cNvSpPr>
            <a:spLocks noGrp="1"/>
          </p:cNvSpPr>
          <p:nvPr>
            <p:ph type="dt" sz="half" idx="10"/>
          </p:nvPr>
        </p:nvSpPr>
        <p:spPr/>
        <p:txBody>
          <a:bodyPr/>
          <a:lstStyle/>
          <a:p>
            <a:fld id="{A8CE5B7E-9552-467A-BF3E-FB8E1C10266A}" type="datetimeFigureOut">
              <a:rPr lang="hr-HR" smtClean="0"/>
              <a:t>6.2.2023.</a:t>
            </a:fld>
            <a:endParaRPr lang="hr-HR"/>
          </a:p>
        </p:txBody>
      </p:sp>
      <p:sp>
        <p:nvSpPr>
          <p:cNvPr id="5" name="Rezervirano mjesto podnožja 4">
            <a:extLst>
              <a:ext uri="{FF2B5EF4-FFF2-40B4-BE49-F238E27FC236}">
                <a16:creationId xmlns:a16="http://schemas.microsoft.com/office/drawing/2014/main" id="{D8AA92AE-500C-4081-821B-DE415D9388DF}"/>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24D080E5-F3E8-4E19-AC52-32D4CE3D6F23}"/>
              </a:ext>
            </a:extLst>
          </p:cNvPr>
          <p:cNvSpPr>
            <a:spLocks noGrp="1"/>
          </p:cNvSpPr>
          <p:nvPr>
            <p:ph type="sldNum" sz="quarter" idx="12"/>
          </p:nvPr>
        </p:nvSpPr>
        <p:spPr/>
        <p:txBody>
          <a:bodyPr/>
          <a:lstStyle/>
          <a:p>
            <a:fld id="{B8541AC0-D00A-4C6F-AFA6-03381F1F2D8B}" type="slidenum">
              <a:rPr lang="hr-HR" smtClean="0"/>
              <a:t>‹#›</a:t>
            </a:fld>
            <a:endParaRPr lang="hr-HR"/>
          </a:p>
        </p:txBody>
      </p:sp>
    </p:spTree>
    <p:extLst>
      <p:ext uri="{BB962C8B-B14F-4D97-AF65-F5344CB8AC3E}">
        <p14:creationId xmlns:p14="http://schemas.microsoft.com/office/powerpoint/2010/main" val="2287134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25B459A-1EC1-4E6B-B7B7-D0E63EF714B7}"/>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A773BBD1-BCD5-49A0-84DF-57DB7C2E3400}"/>
              </a:ext>
            </a:extLst>
          </p:cNvPr>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032BDACB-8986-4E08-9E90-BEDFE3B8B340}"/>
              </a:ext>
            </a:extLst>
          </p:cNvPr>
          <p:cNvSpPr>
            <a:spLocks noGrp="1"/>
          </p:cNvSpPr>
          <p:nvPr>
            <p:ph type="dt" sz="half" idx="10"/>
          </p:nvPr>
        </p:nvSpPr>
        <p:spPr/>
        <p:txBody>
          <a:bodyPr/>
          <a:lstStyle/>
          <a:p>
            <a:fld id="{A8CE5B7E-9552-467A-BF3E-FB8E1C10266A}" type="datetimeFigureOut">
              <a:rPr lang="hr-HR" smtClean="0"/>
              <a:t>6.2.2023.</a:t>
            </a:fld>
            <a:endParaRPr lang="hr-HR"/>
          </a:p>
        </p:txBody>
      </p:sp>
      <p:sp>
        <p:nvSpPr>
          <p:cNvPr id="5" name="Rezervirano mjesto podnožja 4">
            <a:extLst>
              <a:ext uri="{FF2B5EF4-FFF2-40B4-BE49-F238E27FC236}">
                <a16:creationId xmlns:a16="http://schemas.microsoft.com/office/drawing/2014/main" id="{334B36BA-F709-44CF-BD4B-FE2DC74535F3}"/>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1EF926E1-7327-4C38-A89C-0A859F27801E}"/>
              </a:ext>
            </a:extLst>
          </p:cNvPr>
          <p:cNvSpPr>
            <a:spLocks noGrp="1"/>
          </p:cNvSpPr>
          <p:nvPr>
            <p:ph type="sldNum" sz="quarter" idx="12"/>
          </p:nvPr>
        </p:nvSpPr>
        <p:spPr/>
        <p:txBody>
          <a:bodyPr/>
          <a:lstStyle/>
          <a:p>
            <a:fld id="{B8541AC0-D00A-4C6F-AFA6-03381F1F2D8B}" type="slidenum">
              <a:rPr lang="hr-HR" smtClean="0"/>
              <a:t>‹#›</a:t>
            </a:fld>
            <a:endParaRPr lang="hr-HR"/>
          </a:p>
        </p:txBody>
      </p:sp>
    </p:spTree>
    <p:extLst>
      <p:ext uri="{BB962C8B-B14F-4D97-AF65-F5344CB8AC3E}">
        <p14:creationId xmlns:p14="http://schemas.microsoft.com/office/powerpoint/2010/main" val="1805688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A860F303-0D01-4AF0-A816-ADF7301299B4}"/>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62E527BF-7DB5-419A-BAD6-7CC449E7B4D5}"/>
              </a:ext>
            </a:extLst>
          </p:cNvPr>
          <p:cNvSpPr>
            <a:spLocks noGrp="1"/>
          </p:cNvSpPr>
          <p:nvPr>
            <p:ph type="body" orient="vert" idx="1"/>
          </p:nvPr>
        </p:nvSpPr>
        <p:spPr>
          <a:xfrm>
            <a:off x="838200" y="365125"/>
            <a:ext cx="7734300" cy="5811838"/>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9C68CB0E-DEC4-41ED-8B26-3EB6180BB296}"/>
              </a:ext>
            </a:extLst>
          </p:cNvPr>
          <p:cNvSpPr>
            <a:spLocks noGrp="1"/>
          </p:cNvSpPr>
          <p:nvPr>
            <p:ph type="dt" sz="half" idx="10"/>
          </p:nvPr>
        </p:nvSpPr>
        <p:spPr/>
        <p:txBody>
          <a:bodyPr/>
          <a:lstStyle/>
          <a:p>
            <a:fld id="{A8CE5B7E-9552-467A-BF3E-FB8E1C10266A}" type="datetimeFigureOut">
              <a:rPr lang="hr-HR" smtClean="0"/>
              <a:t>6.2.2023.</a:t>
            </a:fld>
            <a:endParaRPr lang="hr-HR"/>
          </a:p>
        </p:txBody>
      </p:sp>
      <p:sp>
        <p:nvSpPr>
          <p:cNvPr id="5" name="Rezervirano mjesto podnožja 4">
            <a:extLst>
              <a:ext uri="{FF2B5EF4-FFF2-40B4-BE49-F238E27FC236}">
                <a16:creationId xmlns:a16="http://schemas.microsoft.com/office/drawing/2014/main" id="{4750B34C-86AA-499D-86B4-012723884E3D}"/>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694967AA-FB0D-47E7-BF0E-9415E5370160}"/>
              </a:ext>
            </a:extLst>
          </p:cNvPr>
          <p:cNvSpPr>
            <a:spLocks noGrp="1"/>
          </p:cNvSpPr>
          <p:nvPr>
            <p:ph type="sldNum" sz="quarter" idx="12"/>
          </p:nvPr>
        </p:nvSpPr>
        <p:spPr/>
        <p:txBody>
          <a:bodyPr/>
          <a:lstStyle/>
          <a:p>
            <a:fld id="{B8541AC0-D00A-4C6F-AFA6-03381F1F2D8B}" type="slidenum">
              <a:rPr lang="hr-HR" smtClean="0"/>
              <a:t>‹#›</a:t>
            </a:fld>
            <a:endParaRPr lang="hr-HR"/>
          </a:p>
        </p:txBody>
      </p:sp>
    </p:spTree>
    <p:extLst>
      <p:ext uri="{BB962C8B-B14F-4D97-AF65-F5344CB8AC3E}">
        <p14:creationId xmlns:p14="http://schemas.microsoft.com/office/powerpoint/2010/main" val="39397136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5CD7E82-39B2-4D24-9E90-86329B2B8649}"/>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1D2695AB-C143-4B41-9EF2-3BA343398576}"/>
              </a:ext>
            </a:extLst>
          </p:cNvPr>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033001A4-D161-4DDE-8DBF-0DAF4F988211}"/>
              </a:ext>
            </a:extLst>
          </p:cNvPr>
          <p:cNvSpPr>
            <a:spLocks noGrp="1"/>
          </p:cNvSpPr>
          <p:nvPr>
            <p:ph type="dt" sz="half" idx="10"/>
          </p:nvPr>
        </p:nvSpPr>
        <p:spPr/>
        <p:txBody>
          <a:bodyPr/>
          <a:lstStyle/>
          <a:p>
            <a:fld id="{A8CE5B7E-9552-467A-BF3E-FB8E1C10266A}" type="datetimeFigureOut">
              <a:rPr lang="hr-HR" smtClean="0"/>
              <a:t>6.2.2023.</a:t>
            </a:fld>
            <a:endParaRPr lang="hr-HR"/>
          </a:p>
        </p:txBody>
      </p:sp>
      <p:sp>
        <p:nvSpPr>
          <p:cNvPr id="5" name="Rezervirano mjesto podnožja 4">
            <a:extLst>
              <a:ext uri="{FF2B5EF4-FFF2-40B4-BE49-F238E27FC236}">
                <a16:creationId xmlns:a16="http://schemas.microsoft.com/office/drawing/2014/main" id="{7C45C266-3616-4999-86B1-9811E658DE93}"/>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5A896557-638B-44A3-92B8-E8A65248649F}"/>
              </a:ext>
            </a:extLst>
          </p:cNvPr>
          <p:cNvSpPr>
            <a:spLocks noGrp="1"/>
          </p:cNvSpPr>
          <p:nvPr>
            <p:ph type="sldNum" sz="quarter" idx="12"/>
          </p:nvPr>
        </p:nvSpPr>
        <p:spPr/>
        <p:txBody>
          <a:bodyPr/>
          <a:lstStyle/>
          <a:p>
            <a:fld id="{B8541AC0-D00A-4C6F-AFA6-03381F1F2D8B}" type="slidenum">
              <a:rPr lang="hr-HR" smtClean="0"/>
              <a:t>‹#›</a:t>
            </a:fld>
            <a:endParaRPr lang="hr-HR"/>
          </a:p>
        </p:txBody>
      </p:sp>
    </p:spTree>
    <p:extLst>
      <p:ext uri="{BB962C8B-B14F-4D97-AF65-F5344CB8AC3E}">
        <p14:creationId xmlns:p14="http://schemas.microsoft.com/office/powerpoint/2010/main" val="2507470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7E32721-AF06-44BD-A82B-2BACD7FBCA1D}"/>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71F42898-DC73-4110-8940-661C3FBF08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Rezervirano mjesto datuma 3">
            <a:extLst>
              <a:ext uri="{FF2B5EF4-FFF2-40B4-BE49-F238E27FC236}">
                <a16:creationId xmlns:a16="http://schemas.microsoft.com/office/drawing/2014/main" id="{81764B5C-3AA8-4E73-9689-4C1B4F943254}"/>
              </a:ext>
            </a:extLst>
          </p:cNvPr>
          <p:cNvSpPr>
            <a:spLocks noGrp="1"/>
          </p:cNvSpPr>
          <p:nvPr>
            <p:ph type="dt" sz="half" idx="10"/>
          </p:nvPr>
        </p:nvSpPr>
        <p:spPr/>
        <p:txBody>
          <a:bodyPr/>
          <a:lstStyle/>
          <a:p>
            <a:fld id="{A8CE5B7E-9552-467A-BF3E-FB8E1C10266A}" type="datetimeFigureOut">
              <a:rPr lang="hr-HR" smtClean="0"/>
              <a:t>6.2.2023.</a:t>
            </a:fld>
            <a:endParaRPr lang="hr-HR"/>
          </a:p>
        </p:txBody>
      </p:sp>
      <p:sp>
        <p:nvSpPr>
          <p:cNvPr id="5" name="Rezervirano mjesto podnožja 4">
            <a:extLst>
              <a:ext uri="{FF2B5EF4-FFF2-40B4-BE49-F238E27FC236}">
                <a16:creationId xmlns:a16="http://schemas.microsoft.com/office/drawing/2014/main" id="{CDA2DF28-2F4B-4D19-B156-828A6B937E8C}"/>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467899B7-1155-4F98-8E29-412DFD2E884E}"/>
              </a:ext>
            </a:extLst>
          </p:cNvPr>
          <p:cNvSpPr>
            <a:spLocks noGrp="1"/>
          </p:cNvSpPr>
          <p:nvPr>
            <p:ph type="sldNum" sz="quarter" idx="12"/>
          </p:nvPr>
        </p:nvSpPr>
        <p:spPr/>
        <p:txBody>
          <a:bodyPr/>
          <a:lstStyle/>
          <a:p>
            <a:fld id="{B8541AC0-D00A-4C6F-AFA6-03381F1F2D8B}" type="slidenum">
              <a:rPr lang="hr-HR" smtClean="0"/>
              <a:t>‹#›</a:t>
            </a:fld>
            <a:endParaRPr lang="hr-HR"/>
          </a:p>
        </p:txBody>
      </p:sp>
    </p:spTree>
    <p:extLst>
      <p:ext uri="{BB962C8B-B14F-4D97-AF65-F5344CB8AC3E}">
        <p14:creationId xmlns:p14="http://schemas.microsoft.com/office/powerpoint/2010/main" val="1655874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992AF20-A57B-45EF-9E31-8BB5EF73A3CF}"/>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B850D4B7-30AE-4677-94BB-8A5BA01551EC}"/>
              </a:ext>
            </a:extLst>
          </p:cNvPr>
          <p:cNvSpPr>
            <a:spLocks noGrp="1"/>
          </p:cNvSpPr>
          <p:nvPr>
            <p:ph sz="half" idx="1"/>
          </p:nvPr>
        </p:nvSpPr>
        <p:spPr>
          <a:xfrm>
            <a:off x="838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a:extLst>
              <a:ext uri="{FF2B5EF4-FFF2-40B4-BE49-F238E27FC236}">
                <a16:creationId xmlns:a16="http://schemas.microsoft.com/office/drawing/2014/main" id="{41153845-952A-4553-A58D-C1F3EE44850E}"/>
              </a:ext>
            </a:extLst>
          </p:cNvPr>
          <p:cNvSpPr>
            <a:spLocks noGrp="1"/>
          </p:cNvSpPr>
          <p:nvPr>
            <p:ph sz="half" idx="2"/>
          </p:nvPr>
        </p:nvSpPr>
        <p:spPr>
          <a:xfrm>
            <a:off x="6172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a:extLst>
              <a:ext uri="{FF2B5EF4-FFF2-40B4-BE49-F238E27FC236}">
                <a16:creationId xmlns:a16="http://schemas.microsoft.com/office/drawing/2014/main" id="{2658C527-06CC-49E3-A7AF-AAE2C62129C2}"/>
              </a:ext>
            </a:extLst>
          </p:cNvPr>
          <p:cNvSpPr>
            <a:spLocks noGrp="1"/>
          </p:cNvSpPr>
          <p:nvPr>
            <p:ph type="dt" sz="half" idx="10"/>
          </p:nvPr>
        </p:nvSpPr>
        <p:spPr/>
        <p:txBody>
          <a:bodyPr/>
          <a:lstStyle/>
          <a:p>
            <a:fld id="{A8CE5B7E-9552-467A-BF3E-FB8E1C10266A}" type="datetimeFigureOut">
              <a:rPr lang="hr-HR" smtClean="0"/>
              <a:t>6.2.2023.</a:t>
            </a:fld>
            <a:endParaRPr lang="hr-HR"/>
          </a:p>
        </p:txBody>
      </p:sp>
      <p:sp>
        <p:nvSpPr>
          <p:cNvPr id="6" name="Rezervirano mjesto podnožja 5">
            <a:extLst>
              <a:ext uri="{FF2B5EF4-FFF2-40B4-BE49-F238E27FC236}">
                <a16:creationId xmlns:a16="http://schemas.microsoft.com/office/drawing/2014/main" id="{42F27E9C-4709-4F15-92DD-C56C741B141C}"/>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3F27AD01-FC1D-4F4F-B621-C36D1BDC8646}"/>
              </a:ext>
            </a:extLst>
          </p:cNvPr>
          <p:cNvSpPr>
            <a:spLocks noGrp="1"/>
          </p:cNvSpPr>
          <p:nvPr>
            <p:ph type="sldNum" sz="quarter" idx="12"/>
          </p:nvPr>
        </p:nvSpPr>
        <p:spPr/>
        <p:txBody>
          <a:bodyPr/>
          <a:lstStyle/>
          <a:p>
            <a:fld id="{B8541AC0-D00A-4C6F-AFA6-03381F1F2D8B}" type="slidenum">
              <a:rPr lang="hr-HR" smtClean="0"/>
              <a:t>‹#›</a:t>
            </a:fld>
            <a:endParaRPr lang="hr-HR"/>
          </a:p>
        </p:txBody>
      </p:sp>
    </p:spTree>
    <p:extLst>
      <p:ext uri="{BB962C8B-B14F-4D97-AF65-F5344CB8AC3E}">
        <p14:creationId xmlns:p14="http://schemas.microsoft.com/office/powerpoint/2010/main" val="3762510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584A6C0-ED92-465D-89E4-94516EFF3FC5}"/>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C681B353-DCF7-4C78-9DAD-EC5E604F91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a:extLst>
              <a:ext uri="{FF2B5EF4-FFF2-40B4-BE49-F238E27FC236}">
                <a16:creationId xmlns:a16="http://schemas.microsoft.com/office/drawing/2014/main" id="{E1904B28-A0B6-49F2-91C2-D5F459179C4C}"/>
              </a:ext>
            </a:extLst>
          </p:cNvPr>
          <p:cNvSpPr>
            <a:spLocks noGrp="1"/>
          </p:cNvSpPr>
          <p:nvPr>
            <p:ph sz="half" idx="2"/>
          </p:nvPr>
        </p:nvSpPr>
        <p:spPr>
          <a:xfrm>
            <a:off x="839788" y="2505075"/>
            <a:ext cx="5157787"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a:extLst>
              <a:ext uri="{FF2B5EF4-FFF2-40B4-BE49-F238E27FC236}">
                <a16:creationId xmlns:a16="http://schemas.microsoft.com/office/drawing/2014/main" id="{EAB7E844-13D5-4B0F-89C3-6774D9D938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a:extLst>
              <a:ext uri="{FF2B5EF4-FFF2-40B4-BE49-F238E27FC236}">
                <a16:creationId xmlns:a16="http://schemas.microsoft.com/office/drawing/2014/main" id="{2CFB71B1-949E-4059-B9B2-A8C52DC87AE0}"/>
              </a:ext>
            </a:extLst>
          </p:cNvPr>
          <p:cNvSpPr>
            <a:spLocks noGrp="1"/>
          </p:cNvSpPr>
          <p:nvPr>
            <p:ph sz="quarter" idx="4"/>
          </p:nvPr>
        </p:nvSpPr>
        <p:spPr>
          <a:xfrm>
            <a:off x="6172200" y="2505075"/>
            <a:ext cx="5183188"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6">
            <a:extLst>
              <a:ext uri="{FF2B5EF4-FFF2-40B4-BE49-F238E27FC236}">
                <a16:creationId xmlns:a16="http://schemas.microsoft.com/office/drawing/2014/main" id="{9472A18D-F381-4C2F-8942-F43A513793CE}"/>
              </a:ext>
            </a:extLst>
          </p:cNvPr>
          <p:cNvSpPr>
            <a:spLocks noGrp="1"/>
          </p:cNvSpPr>
          <p:nvPr>
            <p:ph type="dt" sz="half" idx="10"/>
          </p:nvPr>
        </p:nvSpPr>
        <p:spPr/>
        <p:txBody>
          <a:bodyPr/>
          <a:lstStyle/>
          <a:p>
            <a:fld id="{A8CE5B7E-9552-467A-BF3E-FB8E1C10266A}" type="datetimeFigureOut">
              <a:rPr lang="hr-HR" smtClean="0"/>
              <a:t>6.2.2023.</a:t>
            </a:fld>
            <a:endParaRPr lang="hr-HR"/>
          </a:p>
        </p:txBody>
      </p:sp>
      <p:sp>
        <p:nvSpPr>
          <p:cNvPr id="8" name="Rezervirano mjesto podnožja 7">
            <a:extLst>
              <a:ext uri="{FF2B5EF4-FFF2-40B4-BE49-F238E27FC236}">
                <a16:creationId xmlns:a16="http://schemas.microsoft.com/office/drawing/2014/main" id="{307515B8-B806-45DB-85B0-150F1AC31EEC}"/>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06638917-7FCB-4E62-B19F-61219D60F8DF}"/>
              </a:ext>
            </a:extLst>
          </p:cNvPr>
          <p:cNvSpPr>
            <a:spLocks noGrp="1"/>
          </p:cNvSpPr>
          <p:nvPr>
            <p:ph type="sldNum" sz="quarter" idx="12"/>
          </p:nvPr>
        </p:nvSpPr>
        <p:spPr/>
        <p:txBody>
          <a:bodyPr/>
          <a:lstStyle/>
          <a:p>
            <a:fld id="{B8541AC0-D00A-4C6F-AFA6-03381F1F2D8B}" type="slidenum">
              <a:rPr lang="hr-HR" smtClean="0"/>
              <a:t>‹#›</a:t>
            </a:fld>
            <a:endParaRPr lang="hr-HR"/>
          </a:p>
        </p:txBody>
      </p:sp>
    </p:spTree>
    <p:extLst>
      <p:ext uri="{BB962C8B-B14F-4D97-AF65-F5344CB8AC3E}">
        <p14:creationId xmlns:p14="http://schemas.microsoft.com/office/powerpoint/2010/main" val="161413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DC32DC3-E8C7-4A1F-904B-B5E053F09585}"/>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E40EEB97-FFF8-4067-A2C7-E03E73AE3F4F}"/>
              </a:ext>
            </a:extLst>
          </p:cNvPr>
          <p:cNvSpPr>
            <a:spLocks noGrp="1"/>
          </p:cNvSpPr>
          <p:nvPr>
            <p:ph type="dt" sz="half" idx="10"/>
          </p:nvPr>
        </p:nvSpPr>
        <p:spPr/>
        <p:txBody>
          <a:bodyPr/>
          <a:lstStyle/>
          <a:p>
            <a:fld id="{A8CE5B7E-9552-467A-BF3E-FB8E1C10266A}" type="datetimeFigureOut">
              <a:rPr lang="hr-HR" smtClean="0"/>
              <a:t>6.2.2023.</a:t>
            </a:fld>
            <a:endParaRPr lang="hr-HR"/>
          </a:p>
        </p:txBody>
      </p:sp>
      <p:sp>
        <p:nvSpPr>
          <p:cNvPr id="4" name="Rezervirano mjesto podnožja 3">
            <a:extLst>
              <a:ext uri="{FF2B5EF4-FFF2-40B4-BE49-F238E27FC236}">
                <a16:creationId xmlns:a16="http://schemas.microsoft.com/office/drawing/2014/main" id="{F417E0D1-9762-4F05-A42C-1F28332AA17A}"/>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6CC56442-DA58-47B0-B822-8A1EB2936169}"/>
              </a:ext>
            </a:extLst>
          </p:cNvPr>
          <p:cNvSpPr>
            <a:spLocks noGrp="1"/>
          </p:cNvSpPr>
          <p:nvPr>
            <p:ph type="sldNum" sz="quarter" idx="12"/>
          </p:nvPr>
        </p:nvSpPr>
        <p:spPr/>
        <p:txBody>
          <a:bodyPr/>
          <a:lstStyle/>
          <a:p>
            <a:fld id="{B8541AC0-D00A-4C6F-AFA6-03381F1F2D8B}" type="slidenum">
              <a:rPr lang="hr-HR" smtClean="0"/>
              <a:t>‹#›</a:t>
            </a:fld>
            <a:endParaRPr lang="hr-HR"/>
          </a:p>
        </p:txBody>
      </p:sp>
    </p:spTree>
    <p:extLst>
      <p:ext uri="{BB962C8B-B14F-4D97-AF65-F5344CB8AC3E}">
        <p14:creationId xmlns:p14="http://schemas.microsoft.com/office/powerpoint/2010/main" val="3676953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5FCD1140-1573-41FB-968A-5DACE68A9C64}"/>
              </a:ext>
            </a:extLst>
          </p:cNvPr>
          <p:cNvSpPr>
            <a:spLocks noGrp="1"/>
          </p:cNvSpPr>
          <p:nvPr>
            <p:ph type="dt" sz="half" idx="10"/>
          </p:nvPr>
        </p:nvSpPr>
        <p:spPr/>
        <p:txBody>
          <a:bodyPr/>
          <a:lstStyle/>
          <a:p>
            <a:fld id="{A8CE5B7E-9552-467A-BF3E-FB8E1C10266A}" type="datetimeFigureOut">
              <a:rPr lang="hr-HR" smtClean="0"/>
              <a:t>6.2.2023.</a:t>
            </a:fld>
            <a:endParaRPr lang="hr-HR"/>
          </a:p>
        </p:txBody>
      </p:sp>
      <p:sp>
        <p:nvSpPr>
          <p:cNvPr id="3" name="Rezervirano mjesto podnožja 2">
            <a:extLst>
              <a:ext uri="{FF2B5EF4-FFF2-40B4-BE49-F238E27FC236}">
                <a16:creationId xmlns:a16="http://schemas.microsoft.com/office/drawing/2014/main" id="{98D6AFF6-A4E7-46CB-93F8-B847CF888EED}"/>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4D65C425-437B-4782-A126-A7B22A610F61}"/>
              </a:ext>
            </a:extLst>
          </p:cNvPr>
          <p:cNvSpPr>
            <a:spLocks noGrp="1"/>
          </p:cNvSpPr>
          <p:nvPr>
            <p:ph type="sldNum" sz="quarter" idx="12"/>
          </p:nvPr>
        </p:nvSpPr>
        <p:spPr/>
        <p:txBody>
          <a:bodyPr/>
          <a:lstStyle/>
          <a:p>
            <a:fld id="{B8541AC0-D00A-4C6F-AFA6-03381F1F2D8B}" type="slidenum">
              <a:rPr lang="hr-HR" smtClean="0"/>
              <a:t>‹#›</a:t>
            </a:fld>
            <a:endParaRPr lang="hr-HR"/>
          </a:p>
        </p:txBody>
      </p:sp>
    </p:spTree>
    <p:extLst>
      <p:ext uri="{BB962C8B-B14F-4D97-AF65-F5344CB8AC3E}">
        <p14:creationId xmlns:p14="http://schemas.microsoft.com/office/powerpoint/2010/main" val="1611240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354D63F-53BE-4A76-8BAB-E169DFDF4502}"/>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66AA175A-7DDC-4F52-A406-051836E28D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a:extLst>
              <a:ext uri="{FF2B5EF4-FFF2-40B4-BE49-F238E27FC236}">
                <a16:creationId xmlns:a16="http://schemas.microsoft.com/office/drawing/2014/main" id="{A9CE5BCA-9170-436D-9D1C-9083535A52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a:extLst>
              <a:ext uri="{FF2B5EF4-FFF2-40B4-BE49-F238E27FC236}">
                <a16:creationId xmlns:a16="http://schemas.microsoft.com/office/drawing/2014/main" id="{69C07A9A-85DF-48BE-BD94-BE9EF723A70E}"/>
              </a:ext>
            </a:extLst>
          </p:cNvPr>
          <p:cNvSpPr>
            <a:spLocks noGrp="1"/>
          </p:cNvSpPr>
          <p:nvPr>
            <p:ph type="dt" sz="half" idx="10"/>
          </p:nvPr>
        </p:nvSpPr>
        <p:spPr/>
        <p:txBody>
          <a:bodyPr/>
          <a:lstStyle/>
          <a:p>
            <a:fld id="{A8CE5B7E-9552-467A-BF3E-FB8E1C10266A}" type="datetimeFigureOut">
              <a:rPr lang="hr-HR" smtClean="0"/>
              <a:t>6.2.2023.</a:t>
            </a:fld>
            <a:endParaRPr lang="hr-HR"/>
          </a:p>
        </p:txBody>
      </p:sp>
      <p:sp>
        <p:nvSpPr>
          <p:cNvPr id="6" name="Rezervirano mjesto podnožja 5">
            <a:extLst>
              <a:ext uri="{FF2B5EF4-FFF2-40B4-BE49-F238E27FC236}">
                <a16:creationId xmlns:a16="http://schemas.microsoft.com/office/drawing/2014/main" id="{61884449-2A27-48BB-8F41-3B3D6D09C86A}"/>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C7DFF9E5-A4C3-4713-81AC-F8AB84334E72}"/>
              </a:ext>
            </a:extLst>
          </p:cNvPr>
          <p:cNvSpPr>
            <a:spLocks noGrp="1"/>
          </p:cNvSpPr>
          <p:nvPr>
            <p:ph type="sldNum" sz="quarter" idx="12"/>
          </p:nvPr>
        </p:nvSpPr>
        <p:spPr/>
        <p:txBody>
          <a:bodyPr/>
          <a:lstStyle/>
          <a:p>
            <a:fld id="{B8541AC0-D00A-4C6F-AFA6-03381F1F2D8B}" type="slidenum">
              <a:rPr lang="hr-HR" smtClean="0"/>
              <a:t>‹#›</a:t>
            </a:fld>
            <a:endParaRPr lang="hr-HR"/>
          </a:p>
        </p:txBody>
      </p:sp>
    </p:spTree>
    <p:extLst>
      <p:ext uri="{BB962C8B-B14F-4D97-AF65-F5344CB8AC3E}">
        <p14:creationId xmlns:p14="http://schemas.microsoft.com/office/powerpoint/2010/main" val="24077396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510BF82-5DCA-433F-8AC7-91D67256B8A9}"/>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8DF46EC0-1EAA-4B4F-9E49-506794068B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19D168BA-F150-4505-99CC-AF762367F7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a:extLst>
              <a:ext uri="{FF2B5EF4-FFF2-40B4-BE49-F238E27FC236}">
                <a16:creationId xmlns:a16="http://schemas.microsoft.com/office/drawing/2014/main" id="{1E584593-CE52-4472-BE4A-D0FE20AAA0B8}"/>
              </a:ext>
            </a:extLst>
          </p:cNvPr>
          <p:cNvSpPr>
            <a:spLocks noGrp="1"/>
          </p:cNvSpPr>
          <p:nvPr>
            <p:ph type="dt" sz="half" idx="10"/>
          </p:nvPr>
        </p:nvSpPr>
        <p:spPr/>
        <p:txBody>
          <a:bodyPr/>
          <a:lstStyle/>
          <a:p>
            <a:fld id="{A8CE5B7E-9552-467A-BF3E-FB8E1C10266A}" type="datetimeFigureOut">
              <a:rPr lang="hr-HR" smtClean="0"/>
              <a:t>6.2.2023.</a:t>
            </a:fld>
            <a:endParaRPr lang="hr-HR"/>
          </a:p>
        </p:txBody>
      </p:sp>
      <p:sp>
        <p:nvSpPr>
          <p:cNvPr id="6" name="Rezervirano mjesto podnožja 5">
            <a:extLst>
              <a:ext uri="{FF2B5EF4-FFF2-40B4-BE49-F238E27FC236}">
                <a16:creationId xmlns:a16="http://schemas.microsoft.com/office/drawing/2014/main" id="{911E5333-0D75-45EB-9992-A48BEB2A6EDC}"/>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33761CC1-E9BC-46BD-8817-EEFB62E56CF9}"/>
              </a:ext>
            </a:extLst>
          </p:cNvPr>
          <p:cNvSpPr>
            <a:spLocks noGrp="1"/>
          </p:cNvSpPr>
          <p:nvPr>
            <p:ph type="sldNum" sz="quarter" idx="12"/>
          </p:nvPr>
        </p:nvSpPr>
        <p:spPr/>
        <p:txBody>
          <a:bodyPr/>
          <a:lstStyle/>
          <a:p>
            <a:fld id="{B8541AC0-D00A-4C6F-AFA6-03381F1F2D8B}" type="slidenum">
              <a:rPr lang="hr-HR" smtClean="0"/>
              <a:t>‹#›</a:t>
            </a:fld>
            <a:endParaRPr lang="hr-HR"/>
          </a:p>
        </p:txBody>
      </p:sp>
    </p:spTree>
    <p:extLst>
      <p:ext uri="{BB962C8B-B14F-4D97-AF65-F5344CB8AC3E}">
        <p14:creationId xmlns:p14="http://schemas.microsoft.com/office/powerpoint/2010/main" val="36039515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E49869B0-E7DF-4A26-9141-686C1D1418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C742482F-BBC2-45E9-858E-BD63D17661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97F679ED-F784-4716-BE1E-6436E0A597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E5B7E-9552-467A-BF3E-FB8E1C10266A}" type="datetimeFigureOut">
              <a:rPr lang="hr-HR" smtClean="0"/>
              <a:t>6.2.2023.</a:t>
            </a:fld>
            <a:endParaRPr lang="hr-HR"/>
          </a:p>
        </p:txBody>
      </p:sp>
      <p:sp>
        <p:nvSpPr>
          <p:cNvPr id="5" name="Rezervirano mjesto podnožja 4">
            <a:extLst>
              <a:ext uri="{FF2B5EF4-FFF2-40B4-BE49-F238E27FC236}">
                <a16:creationId xmlns:a16="http://schemas.microsoft.com/office/drawing/2014/main" id="{4863A024-D6D6-4BE9-81B8-9FE257C829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FEB29C0B-9EA1-47D4-9D91-FEBC6DEF38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41AC0-D00A-4C6F-AFA6-03381F1F2D8B}" type="slidenum">
              <a:rPr lang="hr-HR" smtClean="0"/>
              <a:t>‹#›</a:t>
            </a:fld>
            <a:endParaRPr lang="hr-HR"/>
          </a:p>
        </p:txBody>
      </p:sp>
    </p:spTree>
    <p:extLst>
      <p:ext uri="{BB962C8B-B14F-4D97-AF65-F5344CB8AC3E}">
        <p14:creationId xmlns:p14="http://schemas.microsoft.com/office/powerpoint/2010/main" val="3213463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mp"/><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beween.eu/training-materials/croatia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igsaw puzzles in plastic figures">
            <a:extLst>
              <a:ext uri="{FF2B5EF4-FFF2-40B4-BE49-F238E27FC236}">
                <a16:creationId xmlns:a16="http://schemas.microsoft.com/office/drawing/2014/main" id="{50118B7D-8C0D-370D-AE0A-2114B38F2221}"/>
              </a:ext>
            </a:extLst>
          </p:cNvPr>
          <p:cNvPicPr>
            <a:picLocks noChangeAspect="1"/>
          </p:cNvPicPr>
          <p:nvPr/>
        </p:nvPicPr>
        <p:blipFill rotWithShape="1">
          <a:blip r:embed="rId2">
            <a:alphaModFix/>
          </a:blip>
          <a:srcRect t="5318" r="-1" b="13434"/>
          <a:stretch/>
        </p:blipFill>
        <p:spPr>
          <a:xfrm>
            <a:off x="2211" y="0"/>
            <a:ext cx="12189789" cy="6873457"/>
          </a:xfrm>
          <a:prstGeom prst="rect">
            <a:avLst/>
          </a:prstGeom>
        </p:spPr>
      </p:pic>
      <p:sp>
        <p:nvSpPr>
          <p:cNvPr id="2" name="Title 1"/>
          <p:cNvSpPr>
            <a:spLocks noGrp="1"/>
          </p:cNvSpPr>
          <p:nvPr>
            <p:ph type="ctrTitle"/>
          </p:nvPr>
        </p:nvSpPr>
        <p:spPr>
          <a:xfrm>
            <a:off x="104849" y="2647391"/>
            <a:ext cx="9444503" cy="3564873"/>
          </a:xfrm>
        </p:spPr>
        <p:txBody>
          <a:bodyPr anchor="b">
            <a:normAutofit/>
          </a:bodyPr>
          <a:lstStyle/>
          <a:p>
            <a:pPr>
              <a:lnSpc>
                <a:spcPct val="90000"/>
              </a:lnSpc>
            </a:pPr>
            <a:r>
              <a:rPr lang="en-US" sz="4800" dirty="0" err="1">
                <a:solidFill>
                  <a:schemeClr val="bg1"/>
                </a:solidFill>
                <a:latin typeface="Arial Rounded MT Bold" panose="020F0704030504030204" pitchFamily="34" charset="0"/>
                <a:ea typeface="+mj-lt"/>
                <a:cs typeface="+mj-lt"/>
              </a:rPr>
              <a:t>Dvije</a:t>
            </a:r>
            <a:r>
              <a:rPr lang="en-US" sz="4800" dirty="0">
                <a:solidFill>
                  <a:schemeClr val="bg1"/>
                </a:solidFill>
                <a:latin typeface="Arial Rounded MT Bold" panose="020F0704030504030204" pitchFamily="34" charset="0"/>
                <a:ea typeface="+mj-lt"/>
                <a:cs typeface="+mj-lt"/>
              </a:rPr>
              <a:t> </a:t>
            </a:r>
            <a:r>
              <a:rPr lang="en-US" sz="4800" dirty="0" err="1">
                <a:solidFill>
                  <a:schemeClr val="bg1"/>
                </a:solidFill>
                <a:latin typeface="Arial Rounded MT Bold" panose="020F0704030504030204" pitchFamily="34" charset="0"/>
                <a:ea typeface="+mj-lt"/>
                <a:cs typeface="+mj-lt"/>
              </a:rPr>
              <a:t>strane</a:t>
            </a:r>
            <a:r>
              <a:rPr lang="en-US" sz="4800" dirty="0">
                <a:solidFill>
                  <a:schemeClr val="bg1"/>
                </a:solidFill>
                <a:latin typeface="Arial Rounded MT Bold" panose="020F0704030504030204" pitchFamily="34" charset="0"/>
                <a:ea typeface="+mj-lt"/>
                <a:cs typeface="+mj-lt"/>
              </a:rPr>
              <a:t> </a:t>
            </a:r>
            <a:r>
              <a:rPr lang="en-US" sz="4800" dirty="0" err="1">
                <a:solidFill>
                  <a:schemeClr val="bg1"/>
                </a:solidFill>
                <a:latin typeface="Arial Rounded MT Bold" panose="020F0704030504030204" pitchFamily="34" charset="0"/>
                <a:ea typeface="+mj-lt"/>
                <a:cs typeface="+mj-lt"/>
              </a:rPr>
              <a:t>digitalnog</a:t>
            </a:r>
            <a:r>
              <a:rPr lang="en-US" sz="4800" dirty="0">
                <a:solidFill>
                  <a:schemeClr val="bg1"/>
                </a:solidFill>
                <a:latin typeface="Arial Rounded MT Bold" panose="020F0704030504030204" pitchFamily="34" charset="0"/>
                <a:ea typeface="+mj-lt"/>
                <a:cs typeface="+mj-lt"/>
              </a:rPr>
              <a:t> </a:t>
            </a:r>
            <a:r>
              <a:rPr lang="en-US" sz="4800" dirty="0" err="1">
                <a:solidFill>
                  <a:schemeClr val="bg1"/>
                </a:solidFill>
                <a:latin typeface="Arial Rounded MT Bold" panose="020F0704030504030204" pitchFamily="34" charset="0"/>
                <a:ea typeface="+mj-lt"/>
                <a:cs typeface="+mj-lt"/>
              </a:rPr>
              <a:t>novčića</a:t>
            </a:r>
            <a:r>
              <a:rPr lang="en-US" sz="4800" dirty="0">
                <a:solidFill>
                  <a:schemeClr val="bg1"/>
                </a:solidFill>
                <a:latin typeface="Arial Rounded MT Bold" panose="020F0704030504030204" pitchFamily="34" charset="0"/>
                <a:ea typeface="+mj-lt"/>
                <a:cs typeface="+mj-lt"/>
              </a:rPr>
              <a:t> – </a:t>
            </a:r>
            <a:r>
              <a:rPr lang="en-US" sz="4800" dirty="0" err="1">
                <a:solidFill>
                  <a:schemeClr val="bg1"/>
                </a:solidFill>
                <a:latin typeface="Arial Rounded MT Bold" panose="020F0704030504030204" pitchFamily="34" charset="0"/>
                <a:ea typeface="+mj-lt"/>
                <a:cs typeface="+mj-lt"/>
              </a:rPr>
              <a:t>rizici</a:t>
            </a:r>
            <a:r>
              <a:rPr lang="en-US" sz="4800" dirty="0">
                <a:solidFill>
                  <a:schemeClr val="bg1"/>
                </a:solidFill>
                <a:latin typeface="Arial Rounded MT Bold" panose="020F0704030504030204" pitchFamily="34" charset="0"/>
                <a:ea typeface="+mj-lt"/>
                <a:cs typeface="+mj-lt"/>
              </a:rPr>
              <a:t> </a:t>
            </a:r>
            <a:r>
              <a:rPr lang="en-US" sz="4800" dirty="0" err="1">
                <a:solidFill>
                  <a:schemeClr val="bg1"/>
                </a:solidFill>
                <a:latin typeface="Arial Rounded MT Bold" panose="020F0704030504030204" pitchFamily="34" charset="0"/>
                <a:ea typeface="+mj-lt"/>
                <a:cs typeface="+mj-lt"/>
              </a:rPr>
              <a:t>i</a:t>
            </a:r>
            <a:r>
              <a:rPr lang="en-US" sz="4800" dirty="0">
                <a:solidFill>
                  <a:schemeClr val="bg1"/>
                </a:solidFill>
                <a:latin typeface="Arial Rounded MT Bold" panose="020F0704030504030204" pitchFamily="34" charset="0"/>
                <a:ea typeface="+mj-lt"/>
                <a:cs typeface="+mj-lt"/>
              </a:rPr>
              <a:t> </a:t>
            </a:r>
            <a:r>
              <a:rPr lang="en-US" sz="4800" dirty="0" err="1">
                <a:solidFill>
                  <a:schemeClr val="bg1"/>
                </a:solidFill>
                <a:latin typeface="Arial Rounded MT Bold" panose="020F0704030504030204" pitchFamily="34" charset="0"/>
                <a:ea typeface="+mj-lt"/>
                <a:cs typeface="+mj-lt"/>
              </a:rPr>
              <a:t>prilike</a:t>
            </a:r>
            <a:r>
              <a:rPr lang="en-US" sz="4800" dirty="0">
                <a:solidFill>
                  <a:schemeClr val="bg1"/>
                </a:solidFill>
                <a:latin typeface="Arial Rounded MT Bold" panose="020F0704030504030204" pitchFamily="34" charset="0"/>
                <a:ea typeface="+mj-lt"/>
                <a:cs typeface="+mj-lt"/>
              </a:rPr>
              <a:t> </a:t>
            </a:r>
            <a:br>
              <a:rPr lang="en-US" sz="4800" dirty="0">
                <a:solidFill>
                  <a:schemeClr val="bg1"/>
                </a:solidFill>
                <a:latin typeface="Arial Rounded MT Bold" panose="020F0704030504030204" pitchFamily="34" charset="0"/>
                <a:ea typeface="+mj-lt"/>
                <a:cs typeface="+mj-lt"/>
              </a:rPr>
            </a:br>
            <a:r>
              <a:rPr lang="en-US" sz="4800" dirty="0" err="1">
                <a:solidFill>
                  <a:schemeClr val="bg1"/>
                </a:solidFill>
                <a:latin typeface="Arial Rounded MT Bold" panose="020F0704030504030204" pitchFamily="34" charset="0"/>
                <a:ea typeface="+mj-lt"/>
                <a:cs typeface="+mj-lt"/>
              </a:rPr>
              <a:t>digitalnih</a:t>
            </a:r>
            <a:r>
              <a:rPr lang="en-US" sz="4800" dirty="0">
                <a:solidFill>
                  <a:schemeClr val="bg1"/>
                </a:solidFill>
                <a:latin typeface="Arial Rounded MT Bold" panose="020F0704030504030204" pitchFamily="34" charset="0"/>
                <a:ea typeface="+mj-lt"/>
                <a:cs typeface="+mj-lt"/>
              </a:rPr>
              <a:t> </a:t>
            </a:r>
            <a:r>
              <a:rPr lang="en-US" sz="4800" dirty="0" err="1">
                <a:solidFill>
                  <a:schemeClr val="bg1"/>
                </a:solidFill>
                <a:latin typeface="Arial Rounded MT Bold" panose="020F0704030504030204" pitchFamily="34" charset="0"/>
                <a:ea typeface="+mj-lt"/>
                <a:cs typeface="+mj-lt"/>
              </a:rPr>
              <a:t>tehnologija</a:t>
            </a:r>
            <a:endParaRPr lang="en-US" sz="48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Jigsaw puzzles in plastic figures">
            <a:extLst>
              <a:ext uri="{FF2B5EF4-FFF2-40B4-BE49-F238E27FC236}">
                <a16:creationId xmlns:a16="http://schemas.microsoft.com/office/drawing/2014/main" id="{04EAE6E4-11A6-4B77-89AD-D3154F580A8B}"/>
              </a:ext>
            </a:extLst>
          </p:cNvPr>
          <p:cNvPicPr>
            <a:picLocks noChangeAspect="1"/>
          </p:cNvPicPr>
          <p:nvPr/>
        </p:nvPicPr>
        <p:blipFill rotWithShape="1">
          <a:blip r:embed="rId2">
            <a:alphaModFix/>
          </a:blip>
          <a:srcRect l="1" t="4093" r="17038" b="66935"/>
          <a:stretch/>
        </p:blipFill>
        <p:spPr>
          <a:xfrm>
            <a:off x="0" y="1"/>
            <a:ext cx="11393214" cy="1334814"/>
          </a:xfrm>
          <a:prstGeom prst="rect">
            <a:avLst/>
          </a:prstGeom>
        </p:spPr>
      </p:pic>
      <p:sp>
        <p:nvSpPr>
          <p:cNvPr id="9" name="Pravokutnik 8">
            <a:extLst>
              <a:ext uri="{FF2B5EF4-FFF2-40B4-BE49-F238E27FC236}">
                <a16:creationId xmlns:a16="http://schemas.microsoft.com/office/drawing/2014/main" id="{D7F7AF8C-0ACB-41F5-9AA6-8614EEDCF926}"/>
              </a:ext>
            </a:extLst>
          </p:cNvPr>
          <p:cNvSpPr/>
          <p:nvPr/>
        </p:nvSpPr>
        <p:spPr>
          <a:xfrm>
            <a:off x="282803" y="325820"/>
            <a:ext cx="9271099" cy="7268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a:extLst>
              <a:ext uri="{FF2B5EF4-FFF2-40B4-BE49-F238E27FC236}">
                <a16:creationId xmlns:a16="http://schemas.microsoft.com/office/drawing/2014/main" id="{E18299B1-F0D6-470D-B800-A2894C7E41DD}"/>
              </a:ext>
            </a:extLst>
          </p:cNvPr>
          <p:cNvSpPr>
            <a:spLocks noGrp="1"/>
          </p:cNvSpPr>
          <p:nvPr>
            <p:ph type="title"/>
          </p:nvPr>
        </p:nvSpPr>
        <p:spPr>
          <a:xfrm>
            <a:off x="867104" y="123387"/>
            <a:ext cx="10515600" cy="1325563"/>
          </a:xfrm>
        </p:spPr>
        <p:txBody>
          <a:bodyPr/>
          <a:lstStyle/>
          <a:p>
            <a:r>
              <a:rPr lang="hr-HR" dirty="0" err="1"/>
              <a:t>Cyber</a:t>
            </a:r>
            <a:r>
              <a:rPr lang="hr-HR" dirty="0"/>
              <a:t> uhođenje (</a:t>
            </a:r>
            <a:r>
              <a:rPr lang="hr-HR" i="1" dirty="0" err="1"/>
              <a:t>eng</a:t>
            </a:r>
            <a:r>
              <a:rPr lang="hr-HR" i="1" dirty="0"/>
              <a:t>. </a:t>
            </a:r>
            <a:r>
              <a:rPr lang="hr-HR" i="1" dirty="0" err="1"/>
              <a:t>cyberstalking</a:t>
            </a:r>
            <a:r>
              <a:rPr lang="hr-HR" dirty="0"/>
              <a:t>)</a:t>
            </a:r>
          </a:p>
        </p:txBody>
      </p:sp>
      <p:sp>
        <p:nvSpPr>
          <p:cNvPr id="3" name="Rezervirano mjesto sadržaja 2"/>
          <p:cNvSpPr>
            <a:spLocks noGrp="1"/>
          </p:cNvSpPr>
          <p:nvPr>
            <p:ph idx="1"/>
          </p:nvPr>
        </p:nvSpPr>
        <p:spPr>
          <a:xfrm>
            <a:off x="291662" y="1744936"/>
            <a:ext cx="10515600" cy="4351338"/>
          </a:xfrm>
        </p:spPr>
        <p:txBody>
          <a:bodyPr/>
          <a:lstStyle/>
          <a:p>
            <a:r>
              <a:rPr lang="hr-HR" dirty="0"/>
              <a:t>Je prikupljanje informacija o drugoj </a:t>
            </a:r>
            <a:br>
              <a:rPr lang="hr-HR" dirty="0"/>
            </a:br>
            <a:r>
              <a:rPr lang="hr-HR" dirty="0"/>
              <a:t>osobi tijekom dugog vremenskog </a:t>
            </a:r>
            <a:br>
              <a:rPr lang="hr-HR" dirty="0"/>
            </a:br>
            <a:r>
              <a:rPr lang="hr-HR" dirty="0"/>
              <a:t>razdoblja kako bi ih upotrijebila </a:t>
            </a:r>
            <a:br>
              <a:rPr lang="hr-HR" dirty="0"/>
            </a:br>
            <a:r>
              <a:rPr lang="hr-HR" dirty="0"/>
              <a:t>protiv nje ili kako bi je stavila pod </a:t>
            </a:r>
            <a:br>
              <a:rPr lang="hr-HR" dirty="0"/>
            </a:br>
            <a:r>
              <a:rPr lang="hr-HR" dirty="0"/>
              <a:t>pritisak</a:t>
            </a:r>
          </a:p>
          <a:p>
            <a:r>
              <a:rPr lang="hr-HR" dirty="0"/>
              <a:t>Žrtve internetskog uhođenja trpe razne</a:t>
            </a:r>
            <a:br>
              <a:rPr lang="hr-HR" dirty="0"/>
            </a:br>
            <a:r>
              <a:rPr lang="hr-HR" dirty="0"/>
              <a:t>štetne </a:t>
            </a:r>
            <a:r>
              <a:rPr lang="hr-HR" dirty="0" err="1"/>
              <a:t>poslijedice</a:t>
            </a:r>
            <a:r>
              <a:rPr lang="hr-HR" dirty="0"/>
              <a:t> po mentalno zdravlje,</a:t>
            </a:r>
            <a:br>
              <a:rPr lang="hr-HR" dirty="0"/>
            </a:br>
            <a:r>
              <a:rPr lang="hr-HR" dirty="0"/>
              <a:t>uključujući depresiju, tjeskobu, </a:t>
            </a:r>
            <a:br>
              <a:rPr lang="hr-HR" dirty="0"/>
            </a:br>
            <a:r>
              <a:rPr lang="hr-HR" dirty="0"/>
              <a:t>suicidne misli i napade panike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8248" y="1744936"/>
            <a:ext cx="5444687" cy="307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niOkvir 3"/>
          <p:cNvSpPr txBox="1"/>
          <p:nvPr/>
        </p:nvSpPr>
        <p:spPr>
          <a:xfrm>
            <a:off x="6348248" y="4844557"/>
            <a:ext cx="5686097" cy="369332"/>
          </a:xfrm>
          <a:prstGeom prst="rect">
            <a:avLst/>
          </a:prstGeom>
          <a:noFill/>
        </p:spPr>
        <p:txBody>
          <a:bodyPr wrap="square" rtlCol="0">
            <a:spAutoFit/>
          </a:bodyPr>
          <a:lstStyle/>
          <a:p>
            <a:r>
              <a:rPr lang="hr-HR" dirty="0"/>
              <a:t>https://www.jabuka.tv/kako-se-zastiti-od-cyber-kriminala/</a:t>
            </a:r>
          </a:p>
        </p:txBody>
      </p:sp>
    </p:spTree>
    <p:extLst>
      <p:ext uri="{BB962C8B-B14F-4D97-AF65-F5344CB8AC3E}">
        <p14:creationId xmlns:p14="http://schemas.microsoft.com/office/powerpoint/2010/main" val="4239578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Jigsaw puzzles in plastic figures">
            <a:extLst>
              <a:ext uri="{FF2B5EF4-FFF2-40B4-BE49-F238E27FC236}">
                <a16:creationId xmlns:a16="http://schemas.microsoft.com/office/drawing/2014/main" id="{04EAE6E4-11A6-4B77-89AD-D3154F580A8B}"/>
              </a:ext>
            </a:extLst>
          </p:cNvPr>
          <p:cNvPicPr>
            <a:picLocks noChangeAspect="1"/>
          </p:cNvPicPr>
          <p:nvPr/>
        </p:nvPicPr>
        <p:blipFill rotWithShape="1">
          <a:blip r:embed="rId2">
            <a:alphaModFix/>
          </a:blip>
          <a:srcRect l="1" t="4093" r="17038" b="66935"/>
          <a:stretch/>
        </p:blipFill>
        <p:spPr>
          <a:xfrm>
            <a:off x="0" y="1"/>
            <a:ext cx="11393214" cy="1334814"/>
          </a:xfrm>
          <a:prstGeom prst="rect">
            <a:avLst/>
          </a:prstGeom>
        </p:spPr>
      </p:pic>
      <p:sp>
        <p:nvSpPr>
          <p:cNvPr id="8" name="Pravokutnik 7">
            <a:extLst>
              <a:ext uri="{FF2B5EF4-FFF2-40B4-BE49-F238E27FC236}">
                <a16:creationId xmlns:a16="http://schemas.microsoft.com/office/drawing/2014/main" id="{D7F7AF8C-0ACB-41F5-9AA6-8614EEDCF926}"/>
              </a:ext>
            </a:extLst>
          </p:cNvPr>
          <p:cNvSpPr/>
          <p:nvPr/>
        </p:nvSpPr>
        <p:spPr>
          <a:xfrm>
            <a:off x="282803" y="325820"/>
            <a:ext cx="9271099" cy="7268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a:extLst>
              <a:ext uri="{FF2B5EF4-FFF2-40B4-BE49-F238E27FC236}">
                <a16:creationId xmlns:a16="http://schemas.microsoft.com/office/drawing/2014/main" id="{0818D4A7-C498-4526-8792-15C90F4DB85F}"/>
              </a:ext>
            </a:extLst>
          </p:cNvPr>
          <p:cNvSpPr>
            <a:spLocks noGrp="1"/>
          </p:cNvSpPr>
          <p:nvPr>
            <p:ph type="title"/>
          </p:nvPr>
        </p:nvSpPr>
        <p:spPr>
          <a:xfrm>
            <a:off x="877614" y="123388"/>
            <a:ext cx="10515600" cy="1325563"/>
          </a:xfrm>
        </p:spPr>
        <p:txBody>
          <a:bodyPr/>
          <a:lstStyle/>
          <a:p>
            <a:r>
              <a:rPr lang="hr-HR" dirty="0"/>
              <a:t>Fizički simptomi</a:t>
            </a:r>
          </a:p>
        </p:txBody>
      </p:sp>
      <p:sp>
        <p:nvSpPr>
          <p:cNvPr id="3" name="Rezervirano mjesto sadržaja 2"/>
          <p:cNvSpPr>
            <a:spLocks noGrp="1"/>
          </p:cNvSpPr>
          <p:nvPr>
            <p:ph idx="1"/>
          </p:nvPr>
        </p:nvSpPr>
        <p:spPr/>
        <p:txBody>
          <a:bodyPr/>
          <a:lstStyle/>
          <a:p>
            <a:r>
              <a:rPr lang="hr-HR" dirty="0"/>
              <a:t>Pretjerano korištenje digitalnih uređaja ima i fizičke posljedice</a:t>
            </a:r>
          </a:p>
          <a:p>
            <a:r>
              <a:rPr lang="hr-HR" dirty="0"/>
              <a:t>Nedostatak tjelovježbe smanjuje fizičku spremnost, udvostručuje učestalost glavobolje, bolova u vratu i leđima</a:t>
            </a:r>
          </a:p>
          <a:p>
            <a:r>
              <a:rPr lang="hr-HR" dirty="0"/>
              <a:t>Mijenja se prehrana, dolazi do niske konzumacije voća i povrća i velike konzumacije slatkih pića, masnih i slanih grickalica i brze hrane</a:t>
            </a:r>
          </a:p>
          <a:p>
            <a:r>
              <a:rPr lang="hr-HR" dirty="0"/>
              <a:t>Česti su problemi sa spavanjem, nedostatak i lošija kvaliteta sna, osobito ako se uređaji koriste neposredno prije odlaska na spavanje</a:t>
            </a:r>
          </a:p>
        </p:txBody>
      </p:sp>
    </p:spTree>
    <p:extLst>
      <p:ext uri="{BB962C8B-B14F-4D97-AF65-F5344CB8AC3E}">
        <p14:creationId xmlns:p14="http://schemas.microsoft.com/office/powerpoint/2010/main" val="2268821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Jigsaw puzzles in plastic figures">
            <a:extLst>
              <a:ext uri="{FF2B5EF4-FFF2-40B4-BE49-F238E27FC236}">
                <a16:creationId xmlns:a16="http://schemas.microsoft.com/office/drawing/2014/main" id="{04EAE6E4-11A6-4B77-89AD-D3154F580A8B}"/>
              </a:ext>
            </a:extLst>
          </p:cNvPr>
          <p:cNvPicPr>
            <a:picLocks noChangeAspect="1"/>
          </p:cNvPicPr>
          <p:nvPr/>
        </p:nvPicPr>
        <p:blipFill rotWithShape="1">
          <a:blip r:embed="rId2">
            <a:alphaModFix/>
          </a:blip>
          <a:srcRect l="1" t="4093" r="17038" b="66935"/>
          <a:stretch/>
        </p:blipFill>
        <p:spPr>
          <a:xfrm>
            <a:off x="0" y="1"/>
            <a:ext cx="11393214" cy="1334814"/>
          </a:xfrm>
          <a:prstGeom prst="rect">
            <a:avLst/>
          </a:prstGeom>
        </p:spPr>
      </p:pic>
      <p:sp>
        <p:nvSpPr>
          <p:cNvPr id="8" name="Pravokutnik 7">
            <a:extLst>
              <a:ext uri="{FF2B5EF4-FFF2-40B4-BE49-F238E27FC236}">
                <a16:creationId xmlns:a16="http://schemas.microsoft.com/office/drawing/2014/main" id="{D7F7AF8C-0ACB-41F5-9AA6-8614EEDCF926}"/>
              </a:ext>
            </a:extLst>
          </p:cNvPr>
          <p:cNvSpPr/>
          <p:nvPr/>
        </p:nvSpPr>
        <p:spPr>
          <a:xfrm>
            <a:off x="282803" y="325820"/>
            <a:ext cx="9271099" cy="7268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a:extLst>
              <a:ext uri="{FF2B5EF4-FFF2-40B4-BE49-F238E27FC236}">
                <a16:creationId xmlns:a16="http://schemas.microsoft.com/office/drawing/2014/main" id="{13DF3E17-6D5F-4CB5-936F-3B491521F0AB}"/>
              </a:ext>
            </a:extLst>
          </p:cNvPr>
          <p:cNvSpPr>
            <a:spLocks noGrp="1"/>
          </p:cNvSpPr>
          <p:nvPr>
            <p:ph type="title"/>
          </p:nvPr>
        </p:nvSpPr>
        <p:spPr>
          <a:xfrm>
            <a:off x="877614" y="112877"/>
            <a:ext cx="10515600" cy="1325563"/>
          </a:xfrm>
        </p:spPr>
        <p:txBody>
          <a:bodyPr/>
          <a:lstStyle/>
          <a:p>
            <a:r>
              <a:rPr lang="hr-HR" dirty="0"/>
              <a:t>Deficit pažnje</a:t>
            </a:r>
          </a:p>
        </p:txBody>
      </p:sp>
      <p:sp>
        <p:nvSpPr>
          <p:cNvPr id="3" name="Rezervirano mjesto sadržaja 2"/>
          <p:cNvSpPr>
            <a:spLocks noGrp="1"/>
          </p:cNvSpPr>
          <p:nvPr>
            <p:ph idx="1"/>
          </p:nvPr>
        </p:nvSpPr>
        <p:spPr/>
        <p:txBody>
          <a:bodyPr/>
          <a:lstStyle/>
          <a:p>
            <a:r>
              <a:rPr lang="hr-HR" dirty="0"/>
              <a:t>Istovremeno pisanje domaće zadaće i odgovaranje na poruke dovodi do deficita pažnje</a:t>
            </a:r>
          </a:p>
          <a:p>
            <a:r>
              <a:rPr lang="hr-HR" dirty="0"/>
              <a:t>Nemogućnost koncentriranja na jednu stvar dulje vremena, što narušava sposobnost pažnje i dubinsko razumijevanje </a:t>
            </a:r>
          </a:p>
          <a:p>
            <a:endParaRPr lang="hr-HR" dirty="0"/>
          </a:p>
        </p:txBody>
      </p:sp>
    </p:spTree>
    <p:extLst>
      <p:ext uri="{BB962C8B-B14F-4D97-AF65-F5344CB8AC3E}">
        <p14:creationId xmlns:p14="http://schemas.microsoft.com/office/powerpoint/2010/main" val="2113084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618AC3FC-BCE6-460A-878A-145AAA5D8F3F}"/>
              </a:ext>
            </a:extLst>
          </p:cNvPr>
          <p:cNvPicPr/>
          <p:nvPr/>
        </p:nvPicPr>
        <p:blipFill>
          <a:blip r:embed="rId2">
            <a:extLst>
              <a:ext uri="{28A0092B-C50C-407E-A947-70E740481C1C}">
                <a14:useLocalDpi xmlns:a14="http://schemas.microsoft.com/office/drawing/2010/main" val="0"/>
              </a:ext>
            </a:extLst>
          </a:blip>
          <a:stretch>
            <a:fillRect/>
          </a:stretch>
        </p:blipFill>
        <p:spPr>
          <a:xfrm>
            <a:off x="490194" y="292230"/>
            <a:ext cx="5439266" cy="4326903"/>
          </a:xfrm>
          <a:prstGeom prst="rect">
            <a:avLst/>
          </a:prstGeom>
        </p:spPr>
      </p:pic>
      <p:sp>
        <p:nvSpPr>
          <p:cNvPr id="7" name="TekstniOkvir 6">
            <a:extLst>
              <a:ext uri="{FF2B5EF4-FFF2-40B4-BE49-F238E27FC236}">
                <a16:creationId xmlns:a16="http://schemas.microsoft.com/office/drawing/2014/main" id="{4DFF2DB1-F77C-49DC-8272-8655954BB974}"/>
              </a:ext>
            </a:extLst>
          </p:cNvPr>
          <p:cNvSpPr txBox="1"/>
          <p:nvPr/>
        </p:nvSpPr>
        <p:spPr>
          <a:xfrm>
            <a:off x="1440182" y="901409"/>
            <a:ext cx="2966164" cy="3108543"/>
          </a:xfrm>
          <a:prstGeom prst="rect">
            <a:avLst/>
          </a:prstGeom>
          <a:noFill/>
        </p:spPr>
        <p:txBody>
          <a:bodyPr wrap="square" rtlCol="0">
            <a:spAutoFit/>
          </a:bodyPr>
          <a:lstStyle/>
          <a:p>
            <a:pPr algn="ctr"/>
            <a:r>
              <a:rPr lang="hr-HR" sz="2800" dirty="0">
                <a:solidFill>
                  <a:schemeClr val="bg1"/>
                </a:solidFill>
              </a:rPr>
              <a:t>Dokazana je povezanost između intenzivne konzumacije medija, nedostatka tjelesne aktivnosti i pretilosti</a:t>
            </a:r>
          </a:p>
        </p:txBody>
      </p:sp>
      <p:pic>
        <p:nvPicPr>
          <p:cNvPr id="8" name="Slika 7">
            <a:extLst>
              <a:ext uri="{FF2B5EF4-FFF2-40B4-BE49-F238E27FC236}">
                <a16:creationId xmlns:a16="http://schemas.microsoft.com/office/drawing/2014/main" id="{E289A42A-2E5A-45CB-9679-02EE8AA09E0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622" b="93153" l="9306" r="90000">
                        <a14:foregroundMark x1="45417" y1="5766" x2="31389" y2="5946"/>
                        <a14:foregroundMark x1="31389" y1="5946" x2="25556" y2="9910"/>
                        <a14:foregroundMark x1="25556" y1="9910" x2="21111" y2="15135"/>
                        <a14:foregroundMark x1="21111" y1="15135" x2="11806" y2="36757"/>
                        <a14:foregroundMark x1="11806" y1="36757" x2="9722" y2="51892"/>
                        <a14:foregroundMark x1="9722" y1="51892" x2="10278" y2="59279"/>
                        <a14:foregroundMark x1="10278" y1="59279" x2="12361" y2="66126"/>
                        <a14:foregroundMark x1="12361" y1="66126" x2="12361" y2="66126"/>
                        <a14:foregroundMark x1="42778" y1="2883" x2="50000" y2="2523"/>
                        <a14:foregroundMark x1="50000" y1="2523" x2="69306" y2="11892"/>
                        <a14:foregroundMark x1="69306" y1="11892" x2="81389" y2="34054"/>
                        <a14:foregroundMark x1="17500" y1="76396" x2="40556" y2="90450"/>
                        <a14:foregroundMark x1="40556" y1="90450" x2="55139" y2="93333"/>
                        <a14:foregroundMark x1="55139" y1="93333" x2="71389" y2="84324"/>
                        <a14:foregroundMark x1="71389" y1="84324" x2="76806" y2="79459"/>
                        <a14:foregroundMark x1="76806" y1="79459" x2="84583" y2="58378"/>
                        <a14:foregroundMark x1="84583" y1="58378" x2="85694" y2="50450"/>
                        <a14:foregroundMark x1="85694" y1="50450" x2="84722" y2="42523"/>
                        <a14:foregroundMark x1="84722" y1="42523" x2="84583" y2="42523"/>
                        <a14:foregroundMark x1="45556" y1="1622" x2="53056" y2="2342"/>
                      </a14:backgroundRemoval>
                    </a14:imgEffect>
                  </a14:imgLayer>
                </a14:imgProps>
              </a:ext>
            </a:extLst>
          </a:blip>
          <a:stretch>
            <a:fillRect/>
          </a:stretch>
        </p:blipFill>
        <p:spPr>
          <a:xfrm>
            <a:off x="4826524" y="609178"/>
            <a:ext cx="8430705" cy="6498669"/>
          </a:xfrm>
          <a:prstGeom prst="rect">
            <a:avLst/>
          </a:prstGeom>
        </p:spPr>
      </p:pic>
      <p:sp>
        <p:nvSpPr>
          <p:cNvPr id="9" name="TekstniOkvir 8">
            <a:extLst>
              <a:ext uri="{FF2B5EF4-FFF2-40B4-BE49-F238E27FC236}">
                <a16:creationId xmlns:a16="http://schemas.microsoft.com/office/drawing/2014/main" id="{D9DCBEF1-0891-4A43-9753-890FB43CA057}"/>
              </a:ext>
            </a:extLst>
          </p:cNvPr>
          <p:cNvSpPr txBox="1"/>
          <p:nvPr/>
        </p:nvSpPr>
        <p:spPr>
          <a:xfrm>
            <a:off x="6185622" y="1873353"/>
            <a:ext cx="5238025" cy="3970318"/>
          </a:xfrm>
          <a:prstGeom prst="rect">
            <a:avLst/>
          </a:prstGeom>
          <a:noFill/>
        </p:spPr>
        <p:txBody>
          <a:bodyPr wrap="square" rtlCol="0">
            <a:spAutoFit/>
          </a:bodyPr>
          <a:lstStyle/>
          <a:p>
            <a:pPr algn="ctr"/>
            <a:r>
              <a:rPr lang="hr-HR" sz="2800" dirty="0">
                <a:solidFill>
                  <a:schemeClr val="bg1"/>
                </a:solidFill>
              </a:rPr>
              <a:t>Dokazana je povezanost </a:t>
            </a:r>
            <a:br>
              <a:rPr lang="hr-HR" sz="2800" dirty="0">
                <a:solidFill>
                  <a:schemeClr val="bg1"/>
                </a:solidFill>
              </a:rPr>
            </a:br>
            <a:r>
              <a:rPr lang="hr-HR" sz="2800" dirty="0">
                <a:solidFill>
                  <a:schemeClr val="bg1"/>
                </a:solidFill>
              </a:rPr>
              <a:t>između intenzivne konzumacije medija, nedostatka tjelesne aktivnosti i pretilosti Dugotrajno korištenje medija povezano je s negativnim zdravstvenim ponašanjem, lošijim zdravstvenim stanjem i nižom zdravstvenom kvalitetom života</a:t>
            </a:r>
          </a:p>
        </p:txBody>
      </p:sp>
    </p:spTree>
    <p:extLst>
      <p:ext uri="{BB962C8B-B14F-4D97-AF65-F5344CB8AC3E}">
        <p14:creationId xmlns:p14="http://schemas.microsoft.com/office/powerpoint/2010/main" val="21491942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Jigsaw puzzles in plastic figures">
            <a:extLst>
              <a:ext uri="{FF2B5EF4-FFF2-40B4-BE49-F238E27FC236}">
                <a16:creationId xmlns:a16="http://schemas.microsoft.com/office/drawing/2014/main" id="{04EAE6E4-11A6-4B77-89AD-D3154F580A8B}"/>
              </a:ext>
            </a:extLst>
          </p:cNvPr>
          <p:cNvPicPr>
            <a:picLocks noChangeAspect="1"/>
          </p:cNvPicPr>
          <p:nvPr/>
        </p:nvPicPr>
        <p:blipFill rotWithShape="1">
          <a:blip r:embed="rId2">
            <a:alphaModFix/>
          </a:blip>
          <a:srcRect l="1" t="4093" r="17038" b="66935"/>
          <a:stretch/>
        </p:blipFill>
        <p:spPr>
          <a:xfrm>
            <a:off x="0" y="1"/>
            <a:ext cx="11393214" cy="1334814"/>
          </a:xfrm>
          <a:prstGeom prst="rect">
            <a:avLst/>
          </a:prstGeom>
        </p:spPr>
      </p:pic>
      <p:sp>
        <p:nvSpPr>
          <p:cNvPr id="8" name="Pravokutnik 7">
            <a:extLst>
              <a:ext uri="{FF2B5EF4-FFF2-40B4-BE49-F238E27FC236}">
                <a16:creationId xmlns:a16="http://schemas.microsoft.com/office/drawing/2014/main" id="{D7F7AF8C-0ACB-41F5-9AA6-8614EEDCF926}"/>
              </a:ext>
            </a:extLst>
          </p:cNvPr>
          <p:cNvSpPr/>
          <p:nvPr/>
        </p:nvSpPr>
        <p:spPr>
          <a:xfrm>
            <a:off x="282803" y="325820"/>
            <a:ext cx="9271099" cy="7268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a:extLst>
              <a:ext uri="{FF2B5EF4-FFF2-40B4-BE49-F238E27FC236}">
                <a16:creationId xmlns:a16="http://schemas.microsoft.com/office/drawing/2014/main" id="{8D1CBE1D-BBEE-4B44-BB61-9226359C4C48}"/>
              </a:ext>
            </a:extLst>
          </p:cNvPr>
          <p:cNvSpPr>
            <a:spLocks noGrp="1"/>
          </p:cNvSpPr>
          <p:nvPr>
            <p:ph type="title"/>
          </p:nvPr>
        </p:nvSpPr>
        <p:spPr>
          <a:xfrm>
            <a:off x="554420" y="26466"/>
            <a:ext cx="10515600" cy="1325563"/>
          </a:xfrm>
        </p:spPr>
        <p:txBody>
          <a:bodyPr/>
          <a:lstStyle/>
          <a:p>
            <a:r>
              <a:rPr lang="hr-HR" dirty="0"/>
              <a:t>Pozitivni aspekti digitalne tehnologije</a:t>
            </a:r>
          </a:p>
        </p:txBody>
      </p:sp>
      <p:sp>
        <p:nvSpPr>
          <p:cNvPr id="7" name="Rezervirano mjesto sadržaja 6">
            <a:extLst>
              <a:ext uri="{FF2B5EF4-FFF2-40B4-BE49-F238E27FC236}">
                <a16:creationId xmlns:a16="http://schemas.microsoft.com/office/drawing/2014/main" id="{F7C81B9A-5CBC-4C94-9A88-9CB6C25F0EEA}"/>
              </a:ext>
            </a:extLst>
          </p:cNvPr>
          <p:cNvSpPr>
            <a:spLocks noGrp="1"/>
          </p:cNvSpPr>
          <p:nvPr>
            <p:ph idx="1"/>
          </p:nvPr>
        </p:nvSpPr>
        <p:spPr>
          <a:xfrm>
            <a:off x="431292" y="1690688"/>
            <a:ext cx="10515600" cy="4351338"/>
          </a:xfrm>
        </p:spPr>
        <p:txBody>
          <a:bodyPr/>
          <a:lstStyle/>
          <a:p>
            <a:r>
              <a:rPr lang="hr-HR" dirty="0"/>
              <a:t>Pronalaženje informacija/podrška</a:t>
            </a:r>
          </a:p>
          <a:p>
            <a:r>
              <a:rPr lang="hr-HR" dirty="0"/>
              <a:t>Korištenje interneta za učenje i obrazovanje</a:t>
            </a:r>
          </a:p>
          <a:p>
            <a:r>
              <a:rPr lang="hr-HR" dirty="0"/>
              <a:t>Socijalna uključenost, povezivanje s drugim osobama</a:t>
            </a:r>
          </a:p>
          <a:p>
            <a:r>
              <a:rPr lang="hr-HR" dirty="0"/>
              <a:t>Razvijanje novih vještina</a:t>
            </a:r>
          </a:p>
          <a:p>
            <a:r>
              <a:rPr lang="hr-HR" dirty="0"/>
              <a:t>Pronalaženje načina za oblikovanje i izražavanje vlastitog identiteta</a:t>
            </a:r>
          </a:p>
          <a:p>
            <a:r>
              <a:rPr lang="hr-HR" dirty="0"/>
              <a:t>Građanski angažman</a:t>
            </a:r>
          </a:p>
        </p:txBody>
      </p:sp>
    </p:spTree>
    <p:extLst>
      <p:ext uri="{BB962C8B-B14F-4D97-AF65-F5344CB8AC3E}">
        <p14:creationId xmlns:p14="http://schemas.microsoft.com/office/powerpoint/2010/main" val="21686936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Jigsaw puzzles in plastic figures">
            <a:extLst>
              <a:ext uri="{FF2B5EF4-FFF2-40B4-BE49-F238E27FC236}">
                <a16:creationId xmlns:a16="http://schemas.microsoft.com/office/drawing/2014/main" id="{04EAE6E4-11A6-4B77-89AD-D3154F580A8B}"/>
              </a:ext>
            </a:extLst>
          </p:cNvPr>
          <p:cNvPicPr>
            <a:picLocks noChangeAspect="1"/>
          </p:cNvPicPr>
          <p:nvPr/>
        </p:nvPicPr>
        <p:blipFill rotWithShape="1">
          <a:blip r:embed="rId2">
            <a:alphaModFix/>
          </a:blip>
          <a:srcRect l="1" t="4093" r="17038" b="66935"/>
          <a:stretch/>
        </p:blipFill>
        <p:spPr>
          <a:xfrm>
            <a:off x="0" y="1"/>
            <a:ext cx="11393214" cy="1334814"/>
          </a:xfrm>
          <a:prstGeom prst="rect">
            <a:avLst/>
          </a:prstGeom>
        </p:spPr>
      </p:pic>
      <p:sp>
        <p:nvSpPr>
          <p:cNvPr id="8" name="Pravokutnik 7">
            <a:extLst>
              <a:ext uri="{FF2B5EF4-FFF2-40B4-BE49-F238E27FC236}">
                <a16:creationId xmlns:a16="http://schemas.microsoft.com/office/drawing/2014/main" id="{D7F7AF8C-0ACB-41F5-9AA6-8614EEDCF926}"/>
              </a:ext>
            </a:extLst>
          </p:cNvPr>
          <p:cNvSpPr/>
          <p:nvPr/>
        </p:nvSpPr>
        <p:spPr>
          <a:xfrm>
            <a:off x="282803" y="325820"/>
            <a:ext cx="9271099" cy="7268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a:extLst>
              <a:ext uri="{FF2B5EF4-FFF2-40B4-BE49-F238E27FC236}">
                <a16:creationId xmlns:a16="http://schemas.microsoft.com/office/drawing/2014/main" id="{3B2C5C6E-E067-4F00-91A3-1AB5D00299A9}"/>
              </a:ext>
            </a:extLst>
          </p:cNvPr>
          <p:cNvSpPr>
            <a:spLocks noGrp="1"/>
          </p:cNvSpPr>
          <p:nvPr>
            <p:ph type="title"/>
          </p:nvPr>
        </p:nvSpPr>
        <p:spPr>
          <a:xfrm>
            <a:off x="691055" y="26466"/>
            <a:ext cx="10515600" cy="1325563"/>
          </a:xfrm>
        </p:spPr>
        <p:txBody>
          <a:bodyPr/>
          <a:lstStyle/>
          <a:p>
            <a:r>
              <a:rPr lang="hr-HR" dirty="0"/>
              <a:t>Socijalna uključenost</a:t>
            </a:r>
          </a:p>
        </p:txBody>
      </p:sp>
      <p:sp>
        <p:nvSpPr>
          <p:cNvPr id="3" name="Rezervirano mjesto sadržaja 2"/>
          <p:cNvSpPr>
            <a:spLocks noGrp="1"/>
          </p:cNvSpPr>
          <p:nvPr>
            <p:ph idx="1"/>
          </p:nvPr>
        </p:nvSpPr>
        <p:spPr/>
        <p:txBody>
          <a:bodyPr/>
          <a:lstStyle/>
          <a:p>
            <a:r>
              <a:rPr lang="hr-HR" dirty="0"/>
              <a:t>Društveni mediji nude brojne mogućnosti za društveni kontakt i interakciju s drugima</a:t>
            </a:r>
          </a:p>
          <a:p>
            <a:r>
              <a:rPr lang="hr-HR" dirty="0"/>
              <a:t>Stvaranje i jačanje društvenih kontakata, </a:t>
            </a:r>
            <a:r>
              <a:rPr lang="hr-HR" dirty="0" err="1"/>
              <a:t>online</a:t>
            </a:r>
            <a:r>
              <a:rPr lang="hr-HR" dirty="0"/>
              <a:t> suradnju, društvene akcije</a:t>
            </a:r>
          </a:p>
          <a:p>
            <a:r>
              <a:rPr lang="hr-HR" dirty="0"/>
              <a:t>Nestaje osjećaj isključenosti od drugih </a:t>
            </a:r>
          </a:p>
          <a:p>
            <a:r>
              <a:rPr lang="hr-HR" dirty="0"/>
              <a:t>Razmjena ideja</a:t>
            </a:r>
          </a:p>
          <a:p>
            <a:r>
              <a:rPr lang="hr-HR" dirty="0"/>
              <a:t>Kreativno izražavanje</a:t>
            </a:r>
          </a:p>
          <a:p>
            <a:endParaRPr lang="hr-HR" dirty="0"/>
          </a:p>
        </p:txBody>
      </p:sp>
    </p:spTree>
    <p:extLst>
      <p:ext uri="{BB962C8B-B14F-4D97-AF65-F5344CB8AC3E}">
        <p14:creationId xmlns:p14="http://schemas.microsoft.com/office/powerpoint/2010/main" val="2411304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Jigsaw puzzles in plastic figures">
            <a:extLst>
              <a:ext uri="{FF2B5EF4-FFF2-40B4-BE49-F238E27FC236}">
                <a16:creationId xmlns:a16="http://schemas.microsoft.com/office/drawing/2014/main" id="{04EAE6E4-11A6-4B77-89AD-D3154F580A8B}"/>
              </a:ext>
            </a:extLst>
          </p:cNvPr>
          <p:cNvPicPr>
            <a:picLocks noChangeAspect="1"/>
          </p:cNvPicPr>
          <p:nvPr/>
        </p:nvPicPr>
        <p:blipFill rotWithShape="1">
          <a:blip r:embed="rId2">
            <a:alphaModFix/>
          </a:blip>
          <a:srcRect l="1" t="4093" r="17038" b="66935"/>
          <a:stretch/>
        </p:blipFill>
        <p:spPr>
          <a:xfrm>
            <a:off x="0" y="1"/>
            <a:ext cx="11393214" cy="1334814"/>
          </a:xfrm>
          <a:prstGeom prst="rect">
            <a:avLst/>
          </a:prstGeom>
        </p:spPr>
      </p:pic>
      <p:sp>
        <p:nvSpPr>
          <p:cNvPr id="8" name="Pravokutnik 7">
            <a:extLst>
              <a:ext uri="{FF2B5EF4-FFF2-40B4-BE49-F238E27FC236}">
                <a16:creationId xmlns:a16="http://schemas.microsoft.com/office/drawing/2014/main" id="{D7F7AF8C-0ACB-41F5-9AA6-8614EEDCF926}"/>
              </a:ext>
            </a:extLst>
          </p:cNvPr>
          <p:cNvSpPr/>
          <p:nvPr/>
        </p:nvSpPr>
        <p:spPr>
          <a:xfrm>
            <a:off x="282803" y="325820"/>
            <a:ext cx="9271099" cy="7268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a:extLst>
              <a:ext uri="{FF2B5EF4-FFF2-40B4-BE49-F238E27FC236}">
                <a16:creationId xmlns:a16="http://schemas.microsoft.com/office/drawing/2014/main" id="{DFD81135-DD8C-4F0A-8EE5-3008910B0E2E}"/>
              </a:ext>
            </a:extLst>
          </p:cNvPr>
          <p:cNvSpPr>
            <a:spLocks noGrp="1"/>
          </p:cNvSpPr>
          <p:nvPr>
            <p:ph type="title"/>
          </p:nvPr>
        </p:nvSpPr>
        <p:spPr>
          <a:xfrm>
            <a:off x="743606" y="112876"/>
            <a:ext cx="10515600" cy="1325563"/>
          </a:xfrm>
        </p:spPr>
        <p:txBody>
          <a:bodyPr/>
          <a:lstStyle/>
          <a:p>
            <a:r>
              <a:rPr lang="hr-HR" dirty="0"/>
              <a:t>Pretraživanje informacija / podrška</a:t>
            </a:r>
          </a:p>
        </p:txBody>
      </p:sp>
      <p:sp>
        <p:nvSpPr>
          <p:cNvPr id="3" name="Rezervirano mjesto sadržaja 2"/>
          <p:cNvSpPr>
            <a:spLocks noGrp="1"/>
          </p:cNvSpPr>
          <p:nvPr>
            <p:ph idx="1"/>
          </p:nvPr>
        </p:nvSpPr>
        <p:spPr/>
        <p:txBody>
          <a:bodyPr/>
          <a:lstStyle/>
          <a:p>
            <a:r>
              <a:rPr lang="hr-HR" dirty="0"/>
              <a:t>Uvijek postoje teme koje su tabu teme u društvu ili o kojima nam je neugodno razgovarati s drugima</a:t>
            </a:r>
          </a:p>
          <a:p>
            <a:r>
              <a:rPr lang="hr-HR" dirty="0"/>
              <a:t>Nedostatak prave osobe za razgovor o određenoj temi</a:t>
            </a:r>
          </a:p>
          <a:p>
            <a:r>
              <a:rPr lang="hr-HR" dirty="0" err="1"/>
              <a:t>Online</a:t>
            </a:r>
            <a:r>
              <a:rPr lang="hr-HR" dirty="0"/>
              <a:t> pristup bezbrojnim izvorima informacija i izvještajima o iskustvima drugih u sličnoj situaciji može predstavljati vrlo koristan izvor informacija i podrške za mlade ljude</a:t>
            </a:r>
          </a:p>
        </p:txBody>
      </p:sp>
    </p:spTree>
    <p:extLst>
      <p:ext uri="{BB962C8B-B14F-4D97-AF65-F5344CB8AC3E}">
        <p14:creationId xmlns:p14="http://schemas.microsoft.com/office/powerpoint/2010/main" val="2339327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igsaw puzzles in plastic figures">
            <a:extLst>
              <a:ext uri="{FF2B5EF4-FFF2-40B4-BE49-F238E27FC236}">
                <a16:creationId xmlns:a16="http://schemas.microsoft.com/office/drawing/2014/main" id="{04EAE6E4-11A6-4B77-89AD-D3154F580A8B}"/>
              </a:ext>
            </a:extLst>
          </p:cNvPr>
          <p:cNvPicPr>
            <a:picLocks noChangeAspect="1"/>
          </p:cNvPicPr>
          <p:nvPr/>
        </p:nvPicPr>
        <p:blipFill rotWithShape="1">
          <a:blip r:embed="rId2">
            <a:alphaModFix/>
          </a:blip>
          <a:srcRect l="1" t="4093" r="17038" b="66935"/>
          <a:stretch/>
        </p:blipFill>
        <p:spPr>
          <a:xfrm>
            <a:off x="0" y="1"/>
            <a:ext cx="11393214" cy="1334814"/>
          </a:xfrm>
          <a:prstGeom prst="rect">
            <a:avLst/>
          </a:prstGeom>
        </p:spPr>
      </p:pic>
      <p:sp>
        <p:nvSpPr>
          <p:cNvPr id="6" name="Pravokutnik 5">
            <a:extLst>
              <a:ext uri="{FF2B5EF4-FFF2-40B4-BE49-F238E27FC236}">
                <a16:creationId xmlns:a16="http://schemas.microsoft.com/office/drawing/2014/main" id="{D7F7AF8C-0ACB-41F5-9AA6-8614EEDCF926}"/>
              </a:ext>
            </a:extLst>
          </p:cNvPr>
          <p:cNvSpPr/>
          <p:nvPr/>
        </p:nvSpPr>
        <p:spPr>
          <a:xfrm>
            <a:off x="282803" y="325820"/>
            <a:ext cx="9271099" cy="7268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a:extLst>
              <a:ext uri="{FF2B5EF4-FFF2-40B4-BE49-F238E27FC236}">
                <a16:creationId xmlns:a16="http://schemas.microsoft.com/office/drawing/2014/main" id="{1BD7EDE7-9366-4195-8197-54EDEB9583FB}"/>
              </a:ext>
            </a:extLst>
          </p:cNvPr>
          <p:cNvSpPr>
            <a:spLocks noGrp="1"/>
          </p:cNvSpPr>
          <p:nvPr>
            <p:ph type="title"/>
          </p:nvPr>
        </p:nvSpPr>
        <p:spPr>
          <a:xfrm>
            <a:off x="877614" y="154918"/>
            <a:ext cx="10515600" cy="1325563"/>
          </a:xfrm>
        </p:spPr>
        <p:txBody>
          <a:bodyPr/>
          <a:lstStyle/>
          <a:p>
            <a:r>
              <a:rPr lang="hr-HR" dirty="0"/>
              <a:t>Novi načini učenja</a:t>
            </a:r>
          </a:p>
        </p:txBody>
      </p:sp>
      <p:sp>
        <p:nvSpPr>
          <p:cNvPr id="3" name="Rezervirano mjesto sadržaja 2"/>
          <p:cNvSpPr>
            <a:spLocks noGrp="1"/>
          </p:cNvSpPr>
          <p:nvPr>
            <p:ph idx="1"/>
          </p:nvPr>
        </p:nvSpPr>
        <p:spPr/>
        <p:txBody>
          <a:bodyPr/>
          <a:lstStyle/>
          <a:p>
            <a:r>
              <a:rPr lang="hr-HR" dirty="0"/>
              <a:t>Mnoge kompetencije koje bismo trebali naučiti, poput društvenog ponašanja, strateškog razmišljanja, prenosivosti znanja… mogu se vrlo dobro naučiti putem računalnih igrica</a:t>
            </a:r>
          </a:p>
          <a:p>
            <a:r>
              <a:rPr lang="hr-HR" dirty="0"/>
              <a:t>Edukativne igre sadrže elemente kao što su hitnost, složenost, učenje putem pokušaja i pogrešaka te bodovanje</a:t>
            </a:r>
          </a:p>
          <a:p>
            <a:r>
              <a:rPr lang="hr-HR" dirty="0"/>
              <a:t>Podržavaju aktivno učenje, učenje temeljeno na rješavanju problema i mogu pružiti trenutnu povratnu informaciju</a:t>
            </a:r>
          </a:p>
          <a:p>
            <a:r>
              <a:rPr lang="hr-HR" dirty="0"/>
              <a:t>Povećavaju motivaciju jer igre mogu dati određeni cilj koji pokušavamo postići</a:t>
            </a:r>
          </a:p>
        </p:txBody>
      </p:sp>
    </p:spTree>
    <p:extLst>
      <p:ext uri="{BB962C8B-B14F-4D97-AF65-F5344CB8AC3E}">
        <p14:creationId xmlns:p14="http://schemas.microsoft.com/office/powerpoint/2010/main" val="25741946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igsaw puzzles in plastic figures">
            <a:extLst>
              <a:ext uri="{FF2B5EF4-FFF2-40B4-BE49-F238E27FC236}">
                <a16:creationId xmlns:a16="http://schemas.microsoft.com/office/drawing/2014/main" id="{04EAE6E4-11A6-4B77-89AD-D3154F580A8B}"/>
              </a:ext>
            </a:extLst>
          </p:cNvPr>
          <p:cNvPicPr>
            <a:picLocks noChangeAspect="1"/>
          </p:cNvPicPr>
          <p:nvPr/>
        </p:nvPicPr>
        <p:blipFill rotWithShape="1">
          <a:blip r:embed="rId2">
            <a:alphaModFix/>
          </a:blip>
          <a:srcRect l="1" t="4093" r="17038" b="66935"/>
          <a:stretch/>
        </p:blipFill>
        <p:spPr>
          <a:xfrm>
            <a:off x="0" y="1"/>
            <a:ext cx="11393214" cy="1334814"/>
          </a:xfrm>
          <a:prstGeom prst="rect">
            <a:avLst/>
          </a:prstGeom>
        </p:spPr>
      </p:pic>
      <p:sp>
        <p:nvSpPr>
          <p:cNvPr id="6" name="Pravokutnik 5">
            <a:extLst>
              <a:ext uri="{FF2B5EF4-FFF2-40B4-BE49-F238E27FC236}">
                <a16:creationId xmlns:a16="http://schemas.microsoft.com/office/drawing/2014/main" id="{D7F7AF8C-0ACB-41F5-9AA6-8614EEDCF926}"/>
              </a:ext>
            </a:extLst>
          </p:cNvPr>
          <p:cNvSpPr/>
          <p:nvPr/>
        </p:nvSpPr>
        <p:spPr>
          <a:xfrm>
            <a:off x="282803" y="325820"/>
            <a:ext cx="9271099" cy="7268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a:extLst>
              <a:ext uri="{FF2B5EF4-FFF2-40B4-BE49-F238E27FC236}">
                <a16:creationId xmlns:a16="http://schemas.microsoft.com/office/drawing/2014/main" id="{A46D0973-BE45-4F33-B687-F2CB90382963}"/>
              </a:ext>
            </a:extLst>
          </p:cNvPr>
          <p:cNvSpPr>
            <a:spLocks noGrp="1"/>
          </p:cNvSpPr>
          <p:nvPr>
            <p:ph type="title"/>
          </p:nvPr>
        </p:nvSpPr>
        <p:spPr>
          <a:xfrm>
            <a:off x="877614" y="26466"/>
            <a:ext cx="10515600" cy="1325563"/>
          </a:xfrm>
        </p:spPr>
        <p:txBody>
          <a:bodyPr/>
          <a:lstStyle/>
          <a:p>
            <a:r>
              <a:rPr lang="hr-HR" dirty="0"/>
              <a:t>Građanski angažman</a:t>
            </a:r>
          </a:p>
        </p:txBody>
      </p:sp>
      <p:sp>
        <p:nvSpPr>
          <p:cNvPr id="3" name="Rezervirano mjesto sadržaja 2"/>
          <p:cNvSpPr>
            <a:spLocks noGrp="1"/>
          </p:cNvSpPr>
          <p:nvPr>
            <p:ph idx="1"/>
          </p:nvPr>
        </p:nvSpPr>
        <p:spPr>
          <a:xfrm>
            <a:off x="838200" y="1825625"/>
            <a:ext cx="10744200" cy="4351338"/>
          </a:xfrm>
        </p:spPr>
        <p:txBody>
          <a:bodyPr/>
          <a:lstStyle/>
          <a:p>
            <a:r>
              <a:rPr lang="hr-HR" dirty="0"/>
              <a:t>Važna događanja diljem svijeta mogu se pronaći </a:t>
            </a:r>
            <a:br>
              <a:rPr lang="hr-HR" dirty="0"/>
            </a:br>
            <a:r>
              <a:rPr lang="hr-HR" dirty="0" err="1"/>
              <a:t>online</a:t>
            </a:r>
            <a:r>
              <a:rPr lang="hr-HR" dirty="0"/>
              <a:t> za nekoliko minuta</a:t>
            </a:r>
          </a:p>
          <a:p>
            <a:r>
              <a:rPr lang="hr-HR" dirty="0"/>
              <a:t>Važna pitanja se puno brže  dijele i skreću pozornost društva</a:t>
            </a:r>
          </a:p>
          <a:p>
            <a:r>
              <a:rPr lang="hr-HR" dirty="0"/>
              <a:t>Digitalne platforme sve više se koriste za zagovaranje društvenih pitanja ili problema</a:t>
            </a:r>
          </a:p>
        </p:txBody>
      </p:sp>
    </p:spTree>
    <p:extLst>
      <p:ext uri="{BB962C8B-B14F-4D97-AF65-F5344CB8AC3E}">
        <p14:creationId xmlns:p14="http://schemas.microsoft.com/office/powerpoint/2010/main" val="1532764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igsaw puzzles in plastic figures">
            <a:extLst>
              <a:ext uri="{FF2B5EF4-FFF2-40B4-BE49-F238E27FC236}">
                <a16:creationId xmlns:a16="http://schemas.microsoft.com/office/drawing/2014/main" id="{04EAE6E4-11A6-4B77-89AD-D3154F580A8B}"/>
              </a:ext>
            </a:extLst>
          </p:cNvPr>
          <p:cNvPicPr>
            <a:picLocks noChangeAspect="1"/>
          </p:cNvPicPr>
          <p:nvPr/>
        </p:nvPicPr>
        <p:blipFill rotWithShape="1">
          <a:blip r:embed="rId2">
            <a:alphaModFix/>
          </a:blip>
          <a:srcRect l="1" t="4093" r="17038" b="66935"/>
          <a:stretch/>
        </p:blipFill>
        <p:spPr>
          <a:xfrm>
            <a:off x="0" y="1"/>
            <a:ext cx="11393214" cy="1334814"/>
          </a:xfrm>
          <a:prstGeom prst="rect">
            <a:avLst/>
          </a:prstGeom>
        </p:spPr>
      </p:pic>
      <p:sp>
        <p:nvSpPr>
          <p:cNvPr id="6" name="Pravokutnik 5">
            <a:extLst>
              <a:ext uri="{FF2B5EF4-FFF2-40B4-BE49-F238E27FC236}">
                <a16:creationId xmlns:a16="http://schemas.microsoft.com/office/drawing/2014/main" id="{D7F7AF8C-0ACB-41F5-9AA6-8614EEDCF926}"/>
              </a:ext>
            </a:extLst>
          </p:cNvPr>
          <p:cNvSpPr/>
          <p:nvPr/>
        </p:nvSpPr>
        <p:spPr>
          <a:xfrm>
            <a:off x="282803" y="325820"/>
            <a:ext cx="9271099" cy="7268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a:extLst>
              <a:ext uri="{FF2B5EF4-FFF2-40B4-BE49-F238E27FC236}">
                <a16:creationId xmlns:a16="http://schemas.microsoft.com/office/drawing/2014/main" id="{B81E2B25-C225-4122-88C4-3F517E7EF0A7}"/>
              </a:ext>
            </a:extLst>
          </p:cNvPr>
          <p:cNvSpPr>
            <a:spLocks noGrp="1"/>
          </p:cNvSpPr>
          <p:nvPr>
            <p:ph type="title"/>
          </p:nvPr>
        </p:nvSpPr>
        <p:spPr>
          <a:xfrm>
            <a:off x="775137" y="26466"/>
            <a:ext cx="10515600" cy="1325563"/>
          </a:xfrm>
        </p:spPr>
        <p:txBody>
          <a:bodyPr/>
          <a:lstStyle/>
          <a:p>
            <a:r>
              <a:rPr lang="hr-HR" dirty="0"/>
              <a:t>Poboljšanje zdravlja</a:t>
            </a:r>
          </a:p>
        </p:txBody>
      </p:sp>
      <p:sp>
        <p:nvSpPr>
          <p:cNvPr id="3" name="Rezervirano mjesto sadržaja 2"/>
          <p:cNvSpPr>
            <a:spLocks noGrp="1"/>
          </p:cNvSpPr>
          <p:nvPr>
            <p:ph idx="1"/>
          </p:nvPr>
        </p:nvSpPr>
        <p:spPr/>
        <p:txBody>
          <a:bodyPr/>
          <a:lstStyle/>
          <a:p>
            <a:r>
              <a:rPr lang="hr-HR" dirty="0"/>
              <a:t>Aplikacije usmjerene na podržavanje zdravog ponašanja i pružanja informacija vezanih uz zdravlje</a:t>
            </a:r>
          </a:p>
          <a:p>
            <a:r>
              <a:rPr lang="hr-HR" dirty="0" err="1"/>
              <a:t>Fitness</a:t>
            </a:r>
            <a:r>
              <a:rPr lang="hr-HR" dirty="0"/>
              <a:t>, prehrana, spavanje, menstruacija itd.</a:t>
            </a:r>
          </a:p>
          <a:p>
            <a:r>
              <a:rPr lang="hr-HR" dirty="0"/>
              <a:t>Podsjećanje pacijenata na uzimanje lijekova</a:t>
            </a:r>
          </a:p>
          <a:p>
            <a:r>
              <a:rPr lang="hr-HR" dirty="0"/>
              <a:t>Neovisne su o vremenu i lokaciji, personalizirane i prilagodljive</a:t>
            </a:r>
          </a:p>
          <a:p>
            <a:r>
              <a:rPr lang="hr-HR" dirty="0"/>
              <a:t>Nemaju troškove ili su troškovi niski</a:t>
            </a:r>
          </a:p>
          <a:p>
            <a:r>
              <a:rPr lang="hr-HR" dirty="0"/>
              <a:t>Jamče anonimnost</a:t>
            </a:r>
          </a:p>
          <a:p>
            <a:r>
              <a:rPr lang="hr-HR" dirty="0"/>
              <a:t>Imaju određeni stupanj „</a:t>
            </a:r>
            <a:r>
              <a:rPr lang="hr-HR" dirty="0" err="1"/>
              <a:t>gamifikacije</a:t>
            </a:r>
            <a:r>
              <a:rPr lang="hr-HR" dirty="0"/>
              <a:t>”, motivirajuće su</a:t>
            </a:r>
          </a:p>
          <a:p>
            <a:endParaRPr lang="hr-HR" dirty="0"/>
          </a:p>
        </p:txBody>
      </p:sp>
    </p:spTree>
    <p:extLst>
      <p:ext uri="{BB962C8B-B14F-4D97-AF65-F5344CB8AC3E}">
        <p14:creationId xmlns:p14="http://schemas.microsoft.com/office/powerpoint/2010/main" val="8052516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16D20F3B-74EE-4015-9389-D0E59FDBB8FF}"/>
              </a:ext>
            </a:extLst>
          </p:cNvPr>
          <p:cNvSpPr>
            <a:spLocks noGrp="1"/>
          </p:cNvSpPr>
          <p:nvPr>
            <p:ph idx="1"/>
          </p:nvPr>
        </p:nvSpPr>
        <p:spPr>
          <a:xfrm>
            <a:off x="197176" y="732117"/>
            <a:ext cx="10515600" cy="5876074"/>
          </a:xfrm>
        </p:spPr>
        <p:txBody>
          <a:bodyPr>
            <a:noAutofit/>
          </a:bodyPr>
          <a:lstStyle/>
          <a:p>
            <a:r>
              <a:rPr lang="hr-HR" sz="3200" dirty="0"/>
              <a:t>Život bez tehnologije više nije zamisliv. </a:t>
            </a:r>
          </a:p>
          <a:p>
            <a:r>
              <a:rPr lang="hr-HR" sz="3200" dirty="0"/>
              <a:t>Naša je </a:t>
            </a:r>
            <a:r>
              <a:rPr lang="hr-HR" sz="3200" b="1" dirty="0"/>
              <a:t>odgovornost</a:t>
            </a:r>
            <a:r>
              <a:rPr lang="hr-HR" sz="3200" dirty="0"/>
              <a:t> pronaći </a:t>
            </a:r>
            <a:r>
              <a:rPr lang="hr-HR" sz="3200" b="1" dirty="0"/>
              <a:t>najpozitivniji način rukovanja </a:t>
            </a:r>
            <a:r>
              <a:rPr lang="hr-HR" sz="3200" dirty="0"/>
              <a:t>tehnologijom i njezinog </a:t>
            </a:r>
            <a:r>
              <a:rPr lang="hr-HR" sz="3200" b="1" dirty="0"/>
              <a:t>korištenja u našu dobrobit</a:t>
            </a:r>
            <a:r>
              <a:rPr lang="hr-HR" sz="3200" dirty="0"/>
              <a:t>. </a:t>
            </a:r>
          </a:p>
          <a:p>
            <a:r>
              <a:rPr lang="hr-HR" sz="3200" dirty="0"/>
              <a:t>Ispravno rukovanje digitalnim tehnologijama nadilazi tehničke kompetencije potrebne za korištenje digitalnih uređaja.</a:t>
            </a:r>
          </a:p>
          <a:p>
            <a:r>
              <a:rPr lang="hr-HR" sz="3200" dirty="0"/>
              <a:t>Iskorištavamo li mogućnosti koje tehnologija nudi  za naš pozitivan razvoj?</a:t>
            </a:r>
          </a:p>
          <a:p>
            <a:r>
              <a:rPr lang="hr-HR" sz="3200" dirty="0"/>
              <a:t>Ili je šteta uzrokovana nezrelom upotrebom digitalnih tehnologija veća od koristi?</a:t>
            </a:r>
          </a:p>
        </p:txBody>
      </p:sp>
      <p:pic>
        <p:nvPicPr>
          <p:cNvPr id="4" name="Slika 3">
            <a:extLst>
              <a:ext uri="{FF2B5EF4-FFF2-40B4-BE49-F238E27FC236}">
                <a16:creationId xmlns:a16="http://schemas.microsoft.com/office/drawing/2014/main" id="{C420B8DE-77A7-4EC0-A0A5-00A495D1770D}"/>
              </a:ext>
            </a:extLst>
          </p:cNvPr>
          <p:cNvPicPr>
            <a:picLocks noChangeAspect="1"/>
          </p:cNvPicPr>
          <p:nvPr/>
        </p:nvPicPr>
        <p:blipFill rotWithShape="1">
          <a:blip r:embed="rId2"/>
          <a:srcRect l="86385"/>
          <a:stretch/>
        </p:blipFill>
        <p:spPr>
          <a:xfrm>
            <a:off x="10520313" y="0"/>
            <a:ext cx="1655474" cy="6858000"/>
          </a:xfrm>
          <a:prstGeom prst="rect">
            <a:avLst/>
          </a:prstGeom>
        </p:spPr>
      </p:pic>
    </p:spTree>
    <p:extLst>
      <p:ext uri="{BB962C8B-B14F-4D97-AF65-F5344CB8AC3E}">
        <p14:creationId xmlns:p14="http://schemas.microsoft.com/office/powerpoint/2010/main" val="1047799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DC29D96-557E-4116-9049-285EE95F49BD}"/>
              </a:ext>
            </a:extLst>
          </p:cNvPr>
          <p:cNvSpPr>
            <a:spLocks noGrp="1"/>
          </p:cNvSpPr>
          <p:nvPr>
            <p:ph type="title"/>
          </p:nvPr>
        </p:nvSpPr>
        <p:spPr/>
        <p:txBody>
          <a:bodyPr/>
          <a:lstStyle/>
          <a:p>
            <a:endParaRPr lang="hr-HR"/>
          </a:p>
        </p:txBody>
      </p:sp>
      <p:pic>
        <p:nvPicPr>
          <p:cNvPr id="5" name="Rezervirano mjesto sadržaja 4">
            <a:extLst>
              <a:ext uri="{FF2B5EF4-FFF2-40B4-BE49-F238E27FC236}">
                <a16:creationId xmlns:a16="http://schemas.microsoft.com/office/drawing/2014/main" id="{F34EF85D-8FC0-44A5-8186-73923059FB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183" y="873625"/>
            <a:ext cx="12051817" cy="5110749"/>
          </a:xfrm>
        </p:spPr>
      </p:pic>
    </p:spTree>
    <p:extLst>
      <p:ext uri="{BB962C8B-B14F-4D97-AF65-F5344CB8AC3E}">
        <p14:creationId xmlns:p14="http://schemas.microsoft.com/office/powerpoint/2010/main" val="20106397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F60D89E-766F-4636-B69C-760B8C68E39B}"/>
              </a:ext>
            </a:extLst>
          </p:cNvPr>
          <p:cNvSpPr>
            <a:spLocks noGrp="1"/>
          </p:cNvSpPr>
          <p:nvPr>
            <p:ph type="title"/>
          </p:nvPr>
        </p:nvSpPr>
        <p:spPr/>
        <p:txBody>
          <a:bodyPr/>
          <a:lstStyle/>
          <a:p>
            <a:r>
              <a:rPr lang="hr-HR" dirty="0"/>
              <a:t>Digitalna zrelost</a:t>
            </a:r>
          </a:p>
        </p:txBody>
      </p:sp>
      <p:sp>
        <p:nvSpPr>
          <p:cNvPr id="3" name="Rezervirano mjesto sadržaja 2">
            <a:extLst>
              <a:ext uri="{FF2B5EF4-FFF2-40B4-BE49-F238E27FC236}">
                <a16:creationId xmlns:a16="http://schemas.microsoft.com/office/drawing/2014/main" id="{3EF718C7-C75A-485D-BB0E-120719897B99}"/>
              </a:ext>
            </a:extLst>
          </p:cNvPr>
          <p:cNvSpPr>
            <a:spLocks noGrp="1"/>
          </p:cNvSpPr>
          <p:nvPr>
            <p:ph sz="half" idx="1"/>
          </p:nvPr>
        </p:nvSpPr>
        <p:spPr>
          <a:xfrm>
            <a:off x="838200" y="1825625"/>
            <a:ext cx="9211056" cy="4351338"/>
          </a:xfrm>
        </p:spPr>
        <p:txBody>
          <a:bodyPr/>
          <a:lstStyle/>
          <a:p>
            <a:r>
              <a:rPr lang="hr-HR" dirty="0"/>
              <a:t>Sposobnost korištenja mobilnih uređaja na odgovoran i učinkovit način, što znači da: </a:t>
            </a:r>
            <a:br>
              <a:rPr lang="hr-HR" dirty="0"/>
            </a:br>
            <a:endParaRPr lang="hr-HR" dirty="0"/>
          </a:p>
          <a:p>
            <a:pPr marL="457200" lvl="1" indent="0">
              <a:buNone/>
            </a:pPr>
            <a:r>
              <a:rPr lang="hr-HR" sz="2800" dirty="0"/>
              <a:t>Se tehnologija koristi za rješavanje osobnih potreba i potreba društvenog okruženja, promicanje osobnog razvoja i dugoročnog razvoja društvenog okruženja</a:t>
            </a:r>
            <a:br>
              <a:rPr lang="hr-HR" sz="2800" dirty="0"/>
            </a:br>
            <a:endParaRPr lang="hr-HR" sz="2800" dirty="0"/>
          </a:p>
          <a:p>
            <a:r>
              <a:rPr lang="hr-HR" dirty="0"/>
              <a:t>Sposobnost da razumijemo i kontroliramo svoje ponašanje o tome kada, kako i u kojim kontekstima je korištenje digitalnih uređaja korisno ili štetno</a:t>
            </a:r>
          </a:p>
          <a:p>
            <a:endParaRPr lang="hr-HR" dirty="0"/>
          </a:p>
        </p:txBody>
      </p:sp>
      <p:pic>
        <p:nvPicPr>
          <p:cNvPr id="5" name="Slika 4">
            <a:extLst>
              <a:ext uri="{FF2B5EF4-FFF2-40B4-BE49-F238E27FC236}">
                <a16:creationId xmlns:a16="http://schemas.microsoft.com/office/drawing/2014/main" id="{1EF76094-ADBB-4769-8AB4-CF225C0EED17}"/>
              </a:ext>
            </a:extLst>
          </p:cNvPr>
          <p:cNvPicPr>
            <a:picLocks noChangeAspect="1"/>
          </p:cNvPicPr>
          <p:nvPr/>
        </p:nvPicPr>
        <p:blipFill>
          <a:blip r:embed="rId2"/>
          <a:stretch>
            <a:fillRect/>
          </a:stretch>
        </p:blipFill>
        <p:spPr>
          <a:xfrm>
            <a:off x="10527792" y="0"/>
            <a:ext cx="1652016" cy="6858000"/>
          </a:xfrm>
          <a:prstGeom prst="rect">
            <a:avLst/>
          </a:prstGeom>
        </p:spPr>
      </p:pic>
    </p:spTree>
    <p:extLst>
      <p:ext uri="{BB962C8B-B14F-4D97-AF65-F5344CB8AC3E}">
        <p14:creationId xmlns:p14="http://schemas.microsoft.com/office/powerpoint/2010/main" val="9695431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zervirano mjesto sadržaja 5">
            <a:extLst>
              <a:ext uri="{FF2B5EF4-FFF2-40B4-BE49-F238E27FC236}">
                <a16:creationId xmlns:a16="http://schemas.microsoft.com/office/drawing/2014/main" id="{3F7204C6-0BC2-4C7D-B8C0-C9063EB4FD2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9221" y="550415"/>
            <a:ext cx="10514297" cy="5930064"/>
          </a:xfrm>
        </p:spPr>
      </p:pic>
      <p:sp>
        <p:nvSpPr>
          <p:cNvPr id="7" name="Pravokutnik 6">
            <a:extLst>
              <a:ext uri="{FF2B5EF4-FFF2-40B4-BE49-F238E27FC236}">
                <a16:creationId xmlns:a16="http://schemas.microsoft.com/office/drawing/2014/main" id="{4C44716C-EEB4-4833-A7D5-F9E365AD23BB}"/>
              </a:ext>
            </a:extLst>
          </p:cNvPr>
          <p:cNvSpPr/>
          <p:nvPr/>
        </p:nvSpPr>
        <p:spPr>
          <a:xfrm>
            <a:off x="1660124" y="1420428"/>
            <a:ext cx="9090734" cy="35727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a:extLst>
              <a:ext uri="{FF2B5EF4-FFF2-40B4-BE49-F238E27FC236}">
                <a16:creationId xmlns:a16="http://schemas.microsoft.com/office/drawing/2014/main" id="{3F60D89E-766F-4636-B69C-760B8C68E39B}"/>
              </a:ext>
            </a:extLst>
          </p:cNvPr>
          <p:cNvSpPr>
            <a:spLocks noGrp="1"/>
          </p:cNvSpPr>
          <p:nvPr>
            <p:ph type="title"/>
          </p:nvPr>
        </p:nvSpPr>
        <p:spPr>
          <a:xfrm>
            <a:off x="2015970" y="2103437"/>
            <a:ext cx="8308759" cy="1325563"/>
          </a:xfrm>
        </p:spPr>
        <p:txBody>
          <a:bodyPr/>
          <a:lstStyle/>
          <a:p>
            <a:r>
              <a:rPr lang="hr-HR" dirty="0"/>
              <a:t>Digitalna zrelost podrazumijeva</a:t>
            </a:r>
          </a:p>
        </p:txBody>
      </p:sp>
    </p:spTree>
    <p:extLst>
      <p:ext uri="{BB962C8B-B14F-4D97-AF65-F5344CB8AC3E}">
        <p14:creationId xmlns:p14="http://schemas.microsoft.com/office/powerpoint/2010/main" val="2064384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353079A-88AD-4B70-B5D4-6FB785D1CAF0}"/>
              </a:ext>
            </a:extLst>
          </p:cNvPr>
          <p:cNvSpPr>
            <a:spLocks noGrp="1"/>
          </p:cNvSpPr>
          <p:nvPr>
            <p:ph type="title"/>
          </p:nvPr>
        </p:nvSpPr>
        <p:spPr>
          <a:xfrm>
            <a:off x="376561" y="302981"/>
            <a:ext cx="10515600" cy="1325563"/>
          </a:xfrm>
        </p:spPr>
        <p:txBody>
          <a:bodyPr/>
          <a:lstStyle/>
          <a:p>
            <a:r>
              <a:rPr lang="hr-HR" dirty="0"/>
              <a:t>Autonomni izbor korištenja mobilnih uređaja</a:t>
            </a:r>
          </a:p>
        </p:txBody>
      </p:sp>
      <p:sp>
        <p:nvSpPr>
          <p:cNvPr id="3" name="Rezervirano mjesto sadržaja 2">
            <a:extLst>
              <a:ext uri="{FF2B5EF4-FFF2-40B4-BE49-F238E27FC236}">
                <a16:creationId xmlns:a16="http://schemas.microsoft.com/office/drawing/2014/main" id="{8BE2DF61-6A11-41F8-B3F8-866214ECA696}"/>
              </a:ext>
            </a:extLst>
          </p:cNvPr>
          <p:cNvSpPr>
            <a:spLocks noGrp="1"/>
          </p:cNvSpPr>
          <p:nvPr>
            <p:ph idx="1"/>
          </p:nvPr>
        </p:nvSpPr>
        <p:spPr>
          <a:xfrm>
            <a:off x="474215" y="1690688"/>
            <a:ext cx="8767439" cy="5074096"/>
          </a:xfrm>
        </p:spPr>
        <p:txBody>
          <a:bodyPr>
            <a:normAutofit/>
          </a:bodyPr>
          <a:lstStyle/>
          <a:p>
            <a:r>
              <a:rPr lang="hr-HR" dirty="0"/>
              <a:t>Sposobnost korištenja mobilnih uređaja prema vlastitom izboru, a ne zbog osjećaja obveze ili prisile</a:t>
            </a:r>
          </a:p>
          <a:p>
            <a:r>
              <a:rPr lang="hr-HR" dirty="0"/>
              <a:t>Na primjer, želje da ostanete povezani i stalno budete online kako biste spriječili propuštanje onoga što drugi rade online</a:t>
            </a:r>
          </a:p>
          <a:p>
            <a:r>
              <a:rPr lang="hr-HR" i="1" dirty="0"/>
              <a:t>Primjeri ponašanja s visokom digitalnom zrelošću bili bi: Ne osjećati se prisiljenim dijeliti svaki detalj svog života na digitalnim mrežama ili redovito pratiti živote drugih, već aktivnije birati kada (ne)koristiti digitalne uređaje.</a:t>
            </a:r>
          </a:p>
          <a:p>
            <a:endParaRPr lang="hr-HR" dirty="0"/>
          </a:p>
        </p:txBody>
      </p:sp>
      <p:pic>
        <p:nvPicPr>
          <p:cNvPr id="4" name="Slika 3">
            <a:extLst>
              <a:ext uri="{FF2B5EF4-FFF2-40B4-BE49-F238E27FC236}">
                <a16:creationId xmlns:a16="http://schemas.microsoft.com/office/drawing/2014/main" id="{4754CAC3-DB02-418E-9FF0-94A5E0310FFD}"/>
              </a:ext>
            </a:extLst>
          </p:cNvPr>
          <p:cNvPicPr>
            <a:picLocks noChangeAspect="1"/>
          </p:cNvPicPr>
          <p:nvPr/>
        </p:nvPicPr>
        <p:blipFill>
          <a:blip r:embed="rId2"/>
          <a:stretch>
            <a:fillRect/>
          </a:stretch>
        </p:blipFill>
        <p:spPr>
          <a:xfrm>
            <a:off x="10527792" y="0"/>
            <a:ext cx="1652016" cy="6858000"/>
          </a:xfrm>
          <a:prstGeom prst="rect">
            <a:avLst/>
          </a:prstGeom>
        </p:spPr>
      </p:pic>
    </p:spTree>
    <p:extLst>
      <p:ext uri="{BB962C8B-B14F-4D97-AF65-F5344CB8AC3E}">
        <p14:creationId xmlns:p14="http://schemas.microsoft.com/office/powerpoint/2010/main" val="2797990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353079A-88AD-4B70-B5D4-6FB785D1CAF0}"/>
              </a:ext>
            </a:extLst>
          </p:cNvPr>
          <p:cNvSpPr>
            <a:spLocks noGrp="1"/>
          </p:cNvSpPr>
          <p:nvPr>
            <p:ph type="title"/>
          </p:nvPr>
        </p:nvSpPr>
        <p:spPr>
          <a:xfrm>
            <a:off x="376561" y="302981"/>
            <a:ext cx="10515600" cy="1325563"/>
          </a:xfrm>
        </p:spPr>
        <p:txBody>
          <a:bodyPr/>
          <a:lstStyle/>
          <a:p>
            <a:r>
              <a:rPr lang="hr-HR" dirty="0"/>
              <a:t>Autonomija unutar digitalnih konteksta </a:t>
            </a:r>
          </a:p>
        </p:txBody>
      </p:sp>
      <p:sp>
        <p:nvSpPr>
          <p:cNvPr id="3" name="Rezervirano mjesto sadržaja 2">
            <a:extLst>
              <a:ext uri="{FF2B5EF4-FFF2-40B4-BE49-F238E27FC236}">
                <a16:creationId xmlns:a16="http://schemas.microsoft.com/office/drawing/2014/main" id="{8BE2DF61-6A11-41F8-B3F8-866214ECA696}"/>
              </a:ext>
            </a:extLst>
          </p:cNvPr>
          <p:cNvSpPr>
            <a:spLocks noGrp="1"/>
          </p:cNvSpPr>
          <p:nvPr>
            <p:ph idx="1"/>
          </p:nvPr>
        </p:nvSpPr>
        <p:spPr>
          <a:xfrm>
            <a:off x="474215" y="1690688"/>
            <a:ext cx="9708471" cy="4351338"/>
          </a:xfrm>
        </p:spPr>
        <p:txBody>
          <a:bodyPr/>
          <a:lstStyle/>
          <a:p>
            <a:r>
              <a:rPr lang="hr-HR" dirty="0"/>
              <a:t>Promišljeno biranje i ostvarivanje ciljeva u digitalnom okruženju prema vlastitim interesima i vrijednostima </a:t>
            </a:r>
          </a:p>
          <a:p>
            <a:r>
              <a:rPr lang="hr-HR" dirty="0"/>
              <a:t>Koristiti digitalne uređaje za određene stvari koje želimo raditi, umjesto da pasivno konzumiramo sadržaj koji nam se prezentira, npr. na društvenim mrežama, što nije vezano uz aktivnosti kojima smo se planirali baviti</a:t>
            </a:r>
          </a:p>
          <a:p>
            <a:r>
              <a:rPr lang="hr-HR" i="1" dirty="0"/>
              <a:t>Daljnji primjeri uključuju: Ne osjećate pritisak vršnjaka da pratimo određene serije, aplikacije ili igre.</a:t>
            </a:r>
          </a:p>
          <a:p>
            <a:endParaRPr lang="hr-HR" dirty="0"/>
          </a:p>
        </p:txBody>
      </p:sp>
      <p:pic>
        <p:nvPicPr>
          <p:cNvPr id="4" name="Slika 3">
            <a:extLst>
              <a:ext uri="{FF2B5EF4-FFF2-40B4-BE49-F238E27FC236}">
                <a16:creationId xmlns:a16="http://schemas.microsoft.com/office/drawing/2014/main" id="{4754CAC3-DB02-418E-9FF0-94A5E0310FFD}"/>
              </a:ext>
            </a:extLst>
          </p:cNvPr>
          <p:cNvPicPr>
            <a:picLocks noChangeAspect="1"/>
          </p:cNvPicPr>
          <p:nvPr/>
        </p:nvPicPr>
        <p:blipFill>
          <a:blip r:embed="rId2"/>
          <a:stretch>
            <a:fillRect/>
          </a:stretch>
        </p:blipFill>
        <p:spPr>
          <a:xfrm>
            <a:off x="10527792" y="0"/>
            <a:ext cx="1652016" cy="6858000"/>
          </a:xfrm>
          <a:prstGeom prst="rect">
            <a:avLst/>
          </a:prstGeom>
        </p:spPr>
      </p:pic>
    </p:spTree>
    <p:extLst>
      <p:ext uri="{BB962C8B-B14F-4D97-AF65-F5344CB8AC3E}">
        <p14:creationId xmlns:p14="http://schemas.microsoft.com/office/powerpoint/2010/main" val="685116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353079A-88AD-4B70-B5D4-6FB785D1CAF0}"/>
              </a:ext>
            </a:extLst>
          </p:cNvPr>
          <p:cNvSpPr>
            <a:spLocks noGrp="1"/>
          </p:cNvSpPr>
          <p:nvPr>
            <p:ph type="title"/>
          </p:nvPr>
        </p:nvSpPr>
        <p:spPr>
          <a:xfrm>
            <a:off x="376561" y="302981"/>
            <a:ext cx="10515600" cy="1325563"/>
          </a:xfrm>
        </p:spPr>
        <p:txBody>
          <a:bodyPr/>
          <a:lstStyle/>
          <a:p>
            <a:r>
              <a:rPr lang="hr-HR" dirty="0"/>
              <a:t>Svjesno slijeđenje vlastitih interesa </a:t>
            </a:r>
            <a:br>
              <a:rPr lang="hr-HR" dirty="0"/>
            </a:br>
            <a:r>
              <a:rPr lang="hr-HR" dirty="0"/>
              <a:t>u online sadržajima</a:t>
            </a:r>
          </a:p>
        </p:txBody>
      </p:sp>
      <p:sp>
        <p:nvSpPr>
          <p:cNvPr id="3" name="Rezervirano mjesto sadržaja 2">
            <a:extLst>
              <a:ext uri="{FF2B5EF4-FFF2-40B4-BE49-F238E27FC236}">
                <a16:creationId xmlns:a16="http://schemas.microsoft.com/office/drawing/2014/main" id="{8BE2DF61-6A11-41F8-B3F8-866214ECA696}"/>
              </a:ext>
            </a:extLst>
          </p:cNvPr>
          <p:cNvSpPr>
            <a:spLocks noGrp="1"/>
          </p:cNvSpPr>
          <p:nvPr>
            <p:ph idx="1"/>
          </p:nvPr>
        </p:nvSpPr>
        <p:spPr>
          <a:xfrm>
            <a:off x="474216" y="1690687"/>
            <a:ext cx="9362242" cy="5011953"/>
          </a:xfrm>
        </p:spPr>
        <p:txBody>
          <a:bodyPr>
            <a:normAutofit/>
          </a:bodyPr>
          <a:lstStyle/>
          <a:p>
            <a:r>
              <a:rPr lang="hr-HR" dirty="0"/>
              <a:t>Neophodne digitalne vještine potrebne u tehnološkim okruženjima koja se brzo mijenjaju </a:t>
            </a:r>
          </a:p>
          <a:p>
            <a:r>
              <a:rPr lang="hr-HR" dirty="0"/>
              <a:t>To uključuje digitalnu pismenost za korištenje mobilnih uređaja i interneta na siguran i učinkovit način </a:t>
            </a:r>
          </a:p>
          <a:p>
            <a:r>
              <a:rPr lang="hr-HR" dirty="0"/>
              <a:t>Korištenje digitalnog konteksta za osobno učenje i rast,</a:t>
            </a:r>
            <a:br>
              <a:rPr lang="hr-HR" dirty="0"/>
            </a:br>
            <a:r>
              <a:rPr lang="hr-HR" dirty="0"/>
              <a:t>kao i sposobnost upravljanja rizicima povezanim s online okruženjem</a:t>
            </a:r>
          </a:p>
          <a:p>
            <a:r>
              <a:rPr lang="hr-HR" dirty="0"/>
              <a:t> Uključuje osjećaj osobne svijesti o riziku i idealno je popraćeno traženjem podrške kada se netko susreće s digitalnim problemima</a:t>
            </a:r>
          </a:p>
          <a:p>
            <a:endParaRPr lang="hr-HR" dirty="0"/>
          </a:p>
        </p:txBody>
      </p:sp>
      <p:pic>
        <p:nvPicPr>
          <p:cNvPr id="4" name="Slika 3">
            <a:extLst>
              <a:ext uri="{FF2B5EF4-FFF2-40B4-BE49-F238E27FC236}">
                <a16:creationId xmlns:a16="http://schemas.microsoft.com/office/drawing/2014/main" id="{4754CAC3-DB02-418E-9FF0-94A5E0310FFD}"/>
              </a:ext>
            </a:extLst>
          </p:cNvPr>
          <p:cNvPicPr>
            <a:picLocks noChangeAspect="1"/>
          </p:cNvPicPr>
          <p:nvPr/>
        </p:nvPicPr>
        <p:blipFill>
          <a:blip r:embed="rId2"/>
          <a:stretch>
            <a:fillRect/>
          </a:stretch>
        </p:blipFill>
        <p:spPr>
          <a:xfrm>
            <a:off x="10527792" y="0"/>
            <a:ext cx="1652016" cy="6858000"/>
          </a:xfrm>
          <a:prstGeom prst="rect">
            <a:avLst/>
          </a:prstGeom>
        </p:spPr>
      </p:pic>
    </p:spTree>
    <p:extLst>
      <p:ext uri="{BB962C8B-B14F-4D97-AF65-F5344CB8AC3E}">
        <p14:creationId xmlns:p14="http://schemas.microsoft.com/office/powerpoint/2010/main" val="5542956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353079A-88AD-4B70-B5D4-6FB785D1CAF0}"/>
              </a:ext>
            </a:extLst>
          </p:cNvPr>
          <p:cNvSpPr>
            <a:spLocks noGrp="1"/>
          </p:cNvSpPr>
          <p:nvPr>
            <p:ph type="title"/>
          </p:nvPr>
        </p:nvSpPr>
        <p:spPr>
          <a:xfrm>
            <a:off x="376561" y="302981"/>
            <a:ext cx="10515600" cy="1325563"/>
          </a:xfrm>
        </p:spPr>
        <p:txBody>
          <a:bodyPr/>
          <a:lstStyle/>
          <a:p>
            <a:r>
              <a:rPr lang="hr-HR" dirty="0"/>
              <a:t>Digitalna pismenost</a:t>
            </a:r>
          </a:p>
        </p:txBody>
      </p:sp>
      <p:sp>
        <p:nvSpPr>
          <p:cNvPr id="3" name="Rezervirano mjesto sadržaja 2">
            <a:extLst>
              <a:ext uri="{FF2B5EF4-FFF2-40B4-BE49-F238E27FC236}">
                <a16:creationId xmlns:a16="http://schemas.microsoft.com/office/drawing/2014/main" id="{8BE2DF61-6A11-41F8-B3F8-866214ECA696}"/>
              </a:ext>
            </a:extLst>
          </p:cNvPr>
          <p:cNvSpPr>
            <a:spLocks noGrp="1"/>
          </p:cNvSpPr>
          <p:nvPr>
            <p:ph idx="1"/>
          </p:nvPr>
        </p:nvSpPr>
        <p:spPr>
          <a:xfrm>
            <a:off x="474216" y="1690687"/>
            <a:ext cx="9362242" cy="5011953"/>
          </a:xfrm>
        </p:spPr>
        <p:txBody>
          <a:bodyPr>
            <a:normAutofit/>
          </a:bodyPr>
          <a:lstStyle/>
          <a:p>
            <a:r>
              <a:rPr lang="hr-HR" dirty="0"/>
              <a:t>Tehničke vještine za korištenje mobilnih uređaja i interneta na siguran i učinkovit način</a:t>
            </a:r>
          </a:p>
          <a:p>
            <a:pPr marL="0" indent="0">
              <a:buNone/>
            </a:pPr>
            <a:r>
              <a:rPr lang="hr-HR" dirty="0"/>
              <a:t> </a:t>
            </a:r>
            <a:r>
              <a:rPr lang="hr-HR" i="1" dirty="0"/>
              <a:t>Primjeri uključuju:</a:t>
            </a:r>
          </a:p>
          <a:p>
            <a:r>
              <a:rPr lang="hr-HR" i="1" dirty="0"/>
              <a:t> Znanje o privatnosti i dijeljenju privatnih informacija na internetu (lokacijske usluge, krađa identiteta, anonimnost, kolačići)</a:t>
            </a:r>
          </a:p>
          <a:p>
            <a:r>
              <a:rPr lang="hr-HR" i="1" dirty="0"/>
              <a:t>Tehnička izloženost digitalnim mogućnostima, kao što je rad s fotografijama ili dokumentima, korištenje usluga internetske pohrane itd.</a:t>
            </a:r>
          </a:p>
          <a:p>
            <a:endParaRPr lang="hr-HR" dirty="0"/>
          </a:p>
        </p:txBody>
      </p:sp>
      <p:pic>
        <p:nvPicPr>
          <p:cNvPr id="4" name="Slika 3">
            <a:extLst>
              <a:ext uri="{FF2B5EF4-FFF2-40B4-BE49-F238E27FC236}">
                <a16:creationId xmlns:a16="http://schemas.microsoft.com/office/drawing/2014/main" id="{4754CAC3-DB02-418E-9FF0-94A5E0310FFD}"/>
              </a:ext>
            </a:extLst>
          </p:cNvPr>
          <p:cNvPicPr>
            <a:picLocks noChangeAspect="1"/>
          </p:cNvPicPr>
          <p:nvPr/>
        </p:nvPicPr>
        <p:blipFill>
          <a:blip r:embed="rId2"/>
          <a:stretch>
            <a:fillRect/>
          </a:stretch>
        </p:blipFill>
        <p:spPr>
          <a:xfrm>
            <a:off x="10527792" y="0"/>
            <a:ext cx="1652016" cy="6858000"/>
          </a:xfrm>
          <a:prstGeom prst="rect">
            <a:avLst/>
          </a:prstGeom>
        </p:spPr>
      </p:pic>
    </p:spTree>
    <p:extLst>
      <p:ext uri="{BB962C8B-B14F-4D97-AF65-F5344CB8AC3E}">
        <p14:creationId xmlns:p14="http://schemas.microsoft.com/office/powerpoint/2010/main" val="1419756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353079A-88AD-4B70-B5D4-6FB785D1CAF0}"/>
              </a:ext>
            </a:extLst>
          </p:cNvPr>
          <p:cNvSpPr>
            <a:spLocks noGrp="1"/>
          </p:cNvSpPr>
          <p:nvPr>
            <p:ph type="title"/>
          </p:nvPr>
        </p:nvSpPr>
        <p:spPr>
          <a:xfrm>
            <a:off x="376561" y="302981"/>
            <a:ext cx="10515600" cy="1325563"/>
          </a:xfrm>
        </p:spPr>
        <p:txBody>
          <a:bodyPr/>
          <a:lstStyle/>
          <a:p>
            <a:r>
              <a:rPr lang="hr-HR" dirty="0"/>
              <a:t>Individualni rast u digitalnom kontekstu</a:t>
            </a:r>
          </a:p>
        </p:txBody>
      </p:sp>
      <p:sp>
        <p:nvSpPr>
          <p:cNvPr id="3" name="Rezervirano mjesto sadržaja 2">
            <a:extLst>
              <a:ext uri="{FF2B5EF4-FFF2-40B4-BE49-F238E27FC236}">
                <a16:creationId xmlns:a16="http://schemas.microsoft.com/office/drawing/2014/main" id="{8BE2DF61-6A11-41F8-B3F8-866214ECA696}"/>
              </a:ext>
            </a:extLst>
          </p:cNvPr>
          <p:cNvSpPr>
            <a:spLocks noGrp="1"/>
          </p:cNvSpPr>
          <p:nvPr>
            <p:ph idx="1"/>
          </p:nvPr>
        </p:nvSpPr>
        <p:spPr>
          <a:xfrm>
            <a:off x="474215" y="1690687"/>
            <a:ext cx="9823881" cy="5011953"/>
          </a:xfrm>
        </p:spPr>
        <p:txBody>
          <a:bodyPr>
            <a:normAutofit/>
          </a:bodyPr>
          <a:lstStyle/>
          <a:p>
            <a:r>
              <a:rPr lang="hr-HR" dirty="0"/>
              <a:t>Sposobnost korištenja mobilnih uređaja i digitalnih konteksta za osobno učenje i rast. </a:t>
            </a:r>
          </a:p>
          <a:p>
            <a:r>
              <a:rPr lang="hr-HR" dirty="0"/>
              <a:t>Koristiti digitalno okruženje za svoju osobnu korist kako bi učili o temama koje nas zanimaju i povećali vlastito znanje i vještine.</a:t>
            </a:r>
          </a:p>
          <a:p>
            <a:pPr marL="0" indent="0">
              <a:buNone/>
            </a:pPr>
            <a:r>
              <a:rPr lang="hr-HR" dirty="0"/>
              <a:t>   </a:t>
            </a:r>
            <a:r>
              <a:rPr lang="hr-HR" i="1" dirty="0"/>
              <a:t>Primjeri uključuju: </a:t>
            </a:r>
          </a:p>
          <a:p>
            <a:r>
              <a:rPr lang="hr-HR" i="1" dirty="0"/>
              <a:t>Korištenje YouTube vodiča za bolje razumijevanje školskog gradiva ili za učenje drugih vještina poput sviranja instrumenta</a:t>
            </a:r>
          </a:p>
          <a:p>
            <a:r>
              <a:rPr lang="hr-HR" i="1" dirty="0"/>
              <a:t>Korištenje aplikacija kao što su </a:t>
            </a:r>
            <a:r>
              <a:rPr lang="hr-HR" i="1" dirty="0" err="1"/>
              <a:t>iMovie</a:t>
            </a:r>
            <a:r>
              <a:rPr lang="hr-HR" i="1" dirty="0"/>
              <a:t>, </a:t>
            </a:r>
            <a:r>
              <a:rPr lang="hr-HR" i="1" dirty="0" err="1"/>
              <a:t>GarageBand</a:t>
            </a:r>
            <a:r>
              <a:rPr lang="hr-HR" i="1" dirty="0"/>
              <a:t>, </a:t>
            </a:r>
            <a:r>
              <a:rPr lang="hr-HR" i="1" dirty="0" err="1"/>
              <a:t>Photoshop</a:t>
            </a:r>
            <a:r>
              <a:rPr lang="hr-HR" i="1" dirty="0"/>
              <a:t> itd. za poticanje kreativnosti ili učenje novih vještina</a:t>
            </a:r>
          </a:p>
          <a:p>
            <a:endParaRPr lang="hr-HR" dirty="0"/>
          </a:p>
        </p:txBody>
      </p:sp>
      <p:pic>
        <p:nvPicPr>
          <p:cNvPr id="4" name="Slika 3">
            <a:extLst>
              <a:ext uri="{FF2B5EF4-FFF2-40B4-BE49-F238E27FC236}">
                <a16:creationId xmlns:a16="http://schemas.microsoft.com/office/drawing/2014/main" id="{4754CAC3-DB02-418E-9FF0-94A5E0310FFD}"/>
              </a:ext>
            </a:extLst>
          </p:cNvPr>
          <p:cNvPicPr>
            <a:picLocks noChangeAspect="1"/>
          </p:cNvPicPr>
          <p:nvPr/>
        </p:nvPicPr>
        <p:blipFill>
          <a:blip r:embed="rId2"/>
          <a:stretch>
            <a:fillRect/>
          </a:stretch>
        </p:blipFill>
        <p:spPr>
          <a:xfrm>
            <a:off x="10527792" y="0"/>
            <a:ext cx="1652016" cy="6858000"/>
          </a:xfrm>
          <a:prstGeom prst="rect">
            <a:avLst/>
          </a:prstGeom>
        </p:spPr>
      </p:pic>
    </p:spTree>
    <p:extLst>
      <p:ext uri="{BB962C8B-B14F-4D97-AF65-F5344CB8AC3E}">
        <p14:creationId xmlns:p14="http://schemas.microsoft.com/office/powerpoint/2010/main" val="3516557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353079A-88AD-4B70-B5D4-6FB785D1CAF0}"/>
              </a:ext>
            </a:extLst>
          </p:cNvPr>
          <p:cNvSpPr>
            <a:spLocks noGrp="1"/>
          </p:cNvSpPr>
          <p:nvPr>
            <p:ph type="title"/>
          </p:nvPr>
        </p:nvSpPr>
        <p:spPr>
          <a:xfrm>
            <a:off x="376561" y="302981"/>
            <a:ext cx="10515600" cy="1325563"/>
          </a:xfrm>
        </p:spPr>
        <p:txBody>
          <a:bodyPr/>
          <a:lstStyle/>
          <a:p>
            <a:r>
              <a:rPr lang="hr-HR" dirty="0"/>
              <a:t>Svijest o digitalnom riziku </a:t>
            </a:r>
          </a:p>
        </p:txBody>
      </p:sp>
      <p:sp>
        <p:nvSpPr>
          <p:cNvPr id="3" name="Rezervirano mjesto sadržaja 2">
            <a:extLst>
              <a:ext uri="{FF2B5EF4-FFF2-40B4-BE49-F238E27FC236}">
                <a16:creationId xmlns:a16="http://schemas.microsoft.com/office/drawing/2014/main" id="{8BE2DF61-6A11-41F8-B3F8-866214ECA696}"/>
              </a:ext>
            </a:extLst>
          </p:cNvPr>
          <p:cNvSpPr>
            <a:spLocks noGrp="1"/>
          </p:cNvSpPr>
          <p:nvPr>
            <p:ph idx="1"/>
          </p:nvPr>
        </p:nvSpPr>
        <p:spPr>
          <a:xfrm>
            <a:off x="474215" y="1690687"/>
            <a:ext cx="9823881" cy="5011953"/>
          </a:xfrm>
        </p:spPr>
        <p:txBody>
          <a:bodyPr>
            <a:normAutofit/>
          </a:bodyPr>
          <a:lstStyle/>
          <a:p>
            <a:r>
              <a:rPr lang="hr-HR" dirty="0"/>
              <a:t>Svjesni  o potencijalnim opasnostima i </a:t>
            </a:r>
            <a:r>
              <a:rPr lang="hr-HR" dirty="0" err="1"/>
              <a:t>utjecajajima</a:t>
            </a:r>
            <a:br>
              <a:rPr lang="hr-HR" dirty="0"/>
            </a:br>
            <a:endParaRPr lang="hr-HR" dirty="0"/>
          </a:p>
          <a:p>
            <a:pPr marL="0" indent="0">
              <a:buNone/>
            </a:pPr>
            <a:r>
              <a:rPr lang="hr-HR" i="1" dirty="0"/>
              <a:t>   Primjeri uključuju: </a:t>
            </a:r>
          </a:p>
          <a:p>
            <a:r>
              <a:rPr lang="hr-HR" i="1" dirty="0"/>
              <a:t>Paziti na privatnost i dijeljenje privatnih podataka na Internet</a:t>
            </a:r>
          </a:p>
          <a:p>
            <a:r>
              <a:rPr lang="hr-HR" i="1" dirty="0"/>
              <a:t>Znanje o lažnim vijestima i potencijalu suočavanja s pogrešnim informacijama</a:t>
            </a:r>
          </a:p>
        </p:txBody>
      </p:sp>
      <p:pic>
        <p:nvPicPr>
          <p:cNvPr id="4" name="Slika 3">
            <a:extLst>
              <a:ext uri="{FF2B5EF4-FFF2-40B4-BE49-F238E27FC236}">
                <a16:creationId xmlns:a16="http://schemas.microsoft.com/office/drawing/2014/main" id="{4754CAC3-DB02-418E-9FF0-94A5E0310FFD}"/>
              </a:ext>
            </a:extLst>
          </p:cNvPr>
          <p:cNvPicPr>
            <a:picLocks noChangeAspect="1"/>
          </p:cNvPicPr>
          <p:nvPr/>
        </p:nvPicPr>
        <p:blipFill>
          <a:blip r:embed="rId2"/>
          <a:stretch>
            <a:fillRect/>
          </a:stretch>
        </p:blipFill>
        <p:spPr>
          <a:xfrm>
            <a:off x="10527792" y="0"/>
            <a:ext cx="1652016" cy="6858000"/>
          </a:xfrm>
          <a:prstGeom prst="rect">
            <a:avLst/>
          </a:prstGeom>
        </p:spPr>
      </p:pic>
    </p:spTree>
    <p:extLst>
      <p:ext uri="{BB962C8B-B14F-4D97-AF65-F5344CB8AC3E}">
        <p14:creationId xmlns:p14="http://schemas.microsoft.com/office/powerpoint/2010/main" val="4260341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353079A-88AD-4B70-B5D4-6FB785D1CAF0}"/>
              </a:ext>
            </a:extLst>
          </p:cNvPr>
          <p:cNvSpPr>
            <a:spLocks noGrp="1"/>
          </p:cNvSpPr>
          <p:nvPr>
            <p:ph type="title"/>
          </p:nvPr>
        </p:nvSpPr>
        <p:spPr>
          <a:xfrm>
            <a:off x="376561" y="302981"/>
            <a:ext cx="10515600" cy="1325563"/>
          </a:xfrm>
        </p:spPr>
        <p:txBody>
          <a:bodyPr/>
          <a:lstStyle/>
          <a:p>
            <a:r>
              <a:rPr lang="hr-HR" dirty="0"/>
              <a:t>Traženje podrške u vezi s </a:t>
            </a:r>
            <a:br>
              <a:rPr lang="hr-HR" dirty="0"/>
            </a:br>
            <a:r>
              <a:rPr lang="hr-HR" dirty="0"/>
              <a:t>digitalnim problemima </a:t>
            </a:r>
          </a:p>
        </p:txBody>
      </p:sp>
      <p:sp>
        <p:nvSpPr>
          <p:cNvPr id="3" name="Rezervirano mjesto sadržaja 2">
            <a:extLst>
              <a:ext uri="{FF2B5EF4-FFF2-40B4-BE49-F238E27FC236}">
                <a16:creationId xmlns:a16="http://schemas.microsoft.com/office/drawing/2014/main" id="{8BE2DF61-6A11-41F8-B3F8-866214ECA696}"/>
              </a:ext>
            </a:extLst>
          </p:cNvPr>
          <p:cNvSpPr>
            <a:spLocks noGrp="1"/>
          </p:cNvSpPr>
          <p:nvPr>
            <p:ph idx="1"/>
          </p:nvPr>
        </p:nvSpPr>
        <p:spPr>
          <a:xfrm>
            <a:off x="376561" y="2161203"/>
            <a:ext cx="9823881" cy="3946634"/>
          </a:xfrm>
        </p:spPr>
        <p:txBody>
          <a:bodyPr>
            <a:normAutofit/>
          </a:bodyPr>
          <a:lstStyle/>
          <a:p>
            <a:r>
              <a:rPr lang="hr-HR" dirty="0"/>
              <a:t>Traženje podrške od drugih kada se susrećemo s problemima u vezi s mobilnim uređajima ili digitalnim kontekstima </a:t>
            </a:r>
          </a:p>
          <a:p>
            <a:pPr marL="0" indent="0">
              <a:buNone/>
            </a:pPr>
            <a:r>
              <a:rPr lang="hr-HR" dirty="0"/>
              <a:t>   </a:t>
            </a:r>
            <a:r>
              <a:rPr lang="hr-HR" i="1" dirty="0"/>
              <a:t>Primjeri uključuju: </a:t>
            </a:r>
          </a:p>
          <a:p>
            <a:r>
              <a:rPr lang="hr-HR" i="1" dirty="0"/>
              <a:t>Traženje drugih za pomoć s negativnim iskustvima u digitalnom okruženju.</a:t>
            </a:r>
          </a:p>
          <a:p>
            <a:r>
              <a:rPr lang="hr-HR" i="1" dirty="0"/>
              <a:t>Pronalaženje odgovarajućih kontakata za različite probleme,</a:t>
            </a:r>
            <a:br>
              <a:rPr lang="hr-HR" i="1" dirty="0"/>
            </a:br>
            <a:r>
              <a:rPr lang="hr-HR" i="1" dirty="0"/>
              <a:t>npr. pitati roditelje ili prijatelje.</a:t>
            </a:r>
          </a:p>
        </p:txBody>
      </p:sp>
      <p:pic>
        <p:nvPicPr>
          <p:cNvPr id="4" name="Slika 3">
            <a:extLst>
              <a:ext uri="{FF2B5EF4-FFF2-40B4-BE49-F238E27FC236}">
                <a16:creationId xmlns:a16="http://schemas.microsoft.com/office/drawing/2014/main" id="{4754CAC3-DB02-418E-9FF0-94A5E0310FFD}"/>
              </a:ext>
            </a:extLst>
          </p:cNvPr>
          <p:cNvPicPr>
            <a:picLocks noChangeAspect="1"/>
          </p:cNvPicPr>
          <p:nvPr/>
        </p:nvPicPr>
        <p:blipFill>
          <a:blip r:embed="rId2"/>
          <a:stretch>
            <a:fillRect/>
          </a:stretch>
        </p:blipFill>
        <p:spPr>
          <a:xfrm>
            <a:off x="10527792" y="0"/>
            <a:ext cx="1652016" cy="6858000"/>
          </a:xfrm>
          <a:prstGeom prst="rect">
            <a:avLst/>
          </a:prstGeom>
        </p:spPr>
      </p:pic>
    </p:spTree>
    <p:extLst>
      <p:ext uri="{BB962C8B-B14F-4D97-AF65-F5344CB8AC3E}">
        <p14:creationId xmlns:p14="http://schemas.microsoft.com/office/powerpoint/2010/main" val="22597790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slov 8">
            <a:extLst>
              <a:ext uri="{FF2B5EF4-FFF2-40B4-BE49-F238E27FC236}">
                <a16:creationId xmlns:a16="http://schemas.microsoft.com/office/drawing/2014/main" id="{03706F80-B3D6-498A-87A9-B745DFEAA370}"/>
              </a:ext>
            </a:extLst>
          </p:cNvPr>
          <p:cNvSpPr>
            <a:spLocks noGrp="1"/>
          </p:cNvSpPr>
          <p:nvPr>
            <p:ph type="title"/>
          </p:nvPr>
        </p:nvSpPr>
        <p:spPr>
          <a:xfrm>
            <a:off x="762000" y="365125"/>
            <a:ext cx="10515600" cy="779463"/>
          </a:xfrm>
        </p:spPr>
        <p:txBody>
          <a:bodyPr>
            <a:normAutofit/>
          </a:bodyPr>
          <a:lstStyle/>
          <a:p>
            <a:r>
              <a:rPr lang="hr-HR" sz="3200" dirty="0">
                <a:latin typeface="+mn-lt"/>
              </a:rPr>
              <a:t>Razvoj tehnologije ima pozitivne i negativne strane</a:t>
            </a:r>
          </a:p>
        </p:txBody>
      </p:sp>
      <p:sp>
        <p:nvSpPr>
          <p:cNvPr id="10" name="Rezervirano mjesto sadržaja 9">
            <a:extLst>
              <a:ext uri="{FF2B5EF4-FFF2-40B4-BE49-F238E27FC236}">
                <a16:creationId xmlns:a16="http://schemas.microsoft.com/office/drawing/2014/main" id="{C233A7BB-6781-4758-87D5-74FB22A140E2}"/>
              </a:ext>
            </a:extLst>
          </p:cNvPr>
          <p:cNvSpPr>
            <a:spLocks noGrp="1"/>
          </p:cNvSpPr>
          <p:nvPr>
            <p:ph sz="half" idx="1"/>
          </p:nvPr>
        </p:nvSpPr>
        <p:spPr>
          <a:xfrm>
            <a:off x="838200" y="2109247"/>
            <a:ext cx="5181600" cy="2639505"/>
          </a:xfrm>
        </p:spPr>
        <p:txBody>
          <a:bodyPr/>
          <a:lstStyle/>
          <a:p>
            <a:pPr marL="0" indent="0">
              <a:buNone/>
            </a:pPr>
            <a:r>
              <a:rPr lang="hr-HR" dirty="0"/>
              <a:t>Postoji mnogo problema:</a:t>
            </a:r>
          </a:p>
          <a:p>
            <a:r>
              <a:rPr lang="hr-HR" dirty="0"/>
              <a:t>Velika količina vremena provedena pred ekranima</a:t>
            </a:r>
          </a:p>
          <a:p>
            <a:r>
              <a:rPr lang="hr-HR" dirty="0"/>
              <a:t>Digitalna ovisnost</a:t>
            </a:r>
          </a:p>
          <a:p>
            <a:r>
              <a:rPr lang="hr-HR" dirty="0"/>
              <a:t>Sigurnost i privatnost</a:t>
            </a:r>
          </a:p>
        </p:txBody>
      </p:sp>
      <p:sp>
        <p:nvSpPr>
          <p:cNvPr id="11" name="Rezervirano mjesto sadržaja 10">
            <a:extLst>
              <a:ext uri="{FF2B5EF4-FFF2-40B4-BE49-F238E27FC236}">
                <a16:creationId xmlns:a16="http://schemas.microsoft.com/office/drawing/2014/main" id="{436CDA1D-5717-421F-BC6C-91A464AA1D4A}"/>
              </a:ext>
            </a:extLst>
          </p:cNvPr>
          <p:cNvSpPr>
            <a:spLocks noGrp="1"/>
          </p:cNvSpPr>
          <p:nvPr>
            <p:ph sz="half" idx="2"/>
          </p:nvPr>
        </p:nvSpPr>
        <p:spPr>
          <a:xfrm>
            <a:off x="5766847" y="2106890"/>
            <a:ext cx="5181600" cy="4067716"/>
          </a:xfrm>
        </p:spPr>
        <p:txBody>
          <a:bodyPr/>
          <a:lstStyle/>
          <a:p>
            <a:pPr marL="0" indent="0">
              <a:buNone/>
            </a:pPr>
            <a:r>
              <a:rPr lang="hr-HR" dirty="0"/>
              <a:t>I brojne prednosti:</a:t>
            </a:r>
          </a:p>
          <a:p>
            <a:r>
              <a:rPr lang="hr-HR" dirty="0"/>
              <a:t>Stvaranje i jačanje društvenih kontakata</a:t>
            </a:r>
          </a:p>
          <a:p>
            <a:r>
              <a:rPr lang="hr-HR" dirty="0"/>
              <a:t>Pružanja informacija i podrške</a:t>
            </a:r>
          </a:p>
          <a:p>
            <a:r>
              <a:rPr lang="hr-HR" dirty="0"/>
              <a:t>Nove mogućnosti učenja</a:t>
            </a:r>
          </a:p>
          <a:p>
            <a:r>
              <a:rPr lang="hr-HR" dirty="0"/>
              <a:t>Digitalne usluge: e-dnevnik, </a:t>
            </a:r>
            <a:br>
              <a:rPr lang="hr-HR" dirty="0"/>
            </a:br>
            <a:r>
              <a:rPr lang="hr-HR" dirty="0"/>
              <a:t>e-građani, Internet bankarstvo, online kupovina….</a:t>
            </a:r>
          </a:p>
          <a:p>
            <a:endParaRPr lang="hr-HR" dirty="0"/>
          </a:p>
        </p:txBody>
      </p:sp>
      <p:pic>
        <p:nvPicPr>
          <p:cNvPr id="13" name="Slika 12">
            <a:extLst>
              <a:ext uri="{FF2B5EF4-FFF2-40B4-BE49-F238E27FC236}">
                <a16:creationId xmlns:a16="http://schemas.microsoft.com/office/drawing/2014/main" id="{89252CAD-66B4-49C6-B26A-5850C0CC22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9844" y="4594581"/>
            <a:ext cx="2303282" cy="2105794"/>
          </a:xfrm>
          <a:prstGeom prst="rect">
            <a:avLst/>
          </a:prstGeom>
        </p:spPr>
      </p:pic>
      <p:pic>
        <p:nvPicPr>
          <p:cNvPr id="15" name="Slika 14">
            <a:extLst>
              <a:ext uri="{FF2B5EF4-FFF2-40B4-BE49-F238E27FC236}">
                <a16:creationId xmlns:a16="http://schemas.microsoft.com/office/drawing/2014/main" id="{2A506BC3-3D34-48E5-AED4-134E03BC5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2658" y="180889"/>
            <a:ext cx="2332605" cy="2353686"/>
          </a:xfrm>
          <a:prstGeom prst="rect">
            <a:avLst/>
          </a:prstGeom>
        </p:spPr>
      </p:pic>
    </p:spTree>
    <p:extLst>
      <p:ext uri="{BB962C8B-B14F-4D97-AF65-F5344CB8AC3E}">
        <p14:creationId xmlns:p14="http://schemas.microsoft.com/office/powerpoint/2010/main" val="2139285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353079A-88AD-4B70-B5D4-6FB785D1CAF0}"/>
              </a:ext>
            </a:extLst>
          </p:cNvPr>
          <p:cNvSpPr>
            <a:spLocks noGrp="1"/>
          </p:cNvSpPr>
          <p:nvPr>
            <p:ph type="title"/>
          </p:nvPr>
        </p:nvSpPr>
        <p:spPr>
          <a:xfrm>
            <a:off x="376561" y="302981"/>
            <a:ext cx="10515600" cy="1325563"/>
          </a:xfrm>
        </p:spPr>
        <p:txBody>
          <a:bodyPr/>
          <a:lstStyle/>
          <a:p>
            <a:r>
              <a:rPr lang="hr-HR" dirty="0"/>
              <a:t>Regulacija negativnih emocija</a:t>
            </a:r>
            <a:br>
              <a:rPr lang="hr-HR" dirty="0"/>
            </a:br>
            <a:r>
              <a:rPr lang="hr-HR" dirty="0"/>
              <a:t>u digitalnom kontekstu </a:t>
            </a:r>
          </a:p>
        </p:txBody>
      </p:sp>
      <p:sp>
        <p:nvSpPr>
          <p:cNvPr id="3" name="Rezervirano mjesto sadržaja 2">
            <a:extLst>
              <a:ext uri="{FF2B5EF4-FFF2-40B4-BE49-F238E27FC236}">
                <a16:creationId xmlns:a16="http://schemas.microsoft.com/office/drawing/2014/main" id="{8BE2DF61-6A11-41F8-B3F8-866214ECA696}"/>
              </a:ext>
            </a:extLst>
          </p:cNvPr>
          <p:cNvSpPr>
            <a:spLocks noGrp="1"/>
          </p:cNvSpPr>
          <p:nvPr>
            <p:ph idx="1"/>
          </p:nvPr>
        </p:nvSpPr>
        <p:spPr>
          <a:xfrm>
            <a:off x="474215" y="2565647"/>
            <a:ext cx="9823881" cy="4136993"/>
          </a:xfrm>
        </p:spPr>
        <p:txBody>
          <a:bodyPr>
            <a:normAutofit/>
          </a:bodyPr>
          <a:lstStyle/>
          <a:p>
            <a:r>
              <a:rPr lang="hr-HR" dirty="0"/>
              <a:t>Sposobnost kontrole i učinkovite regulacije negativnih emocija uzrokovanih frustracijama u digitalnom kontekstu</a:t>
            </a:r>
          </a:p>
          <a:p>
            <a:pPr marL="0" indent="0">
              <a:buNone/>
            </a:pPr>
            <a:r>
              <a:rPr lang="hr-HR" dirty="0"/>
              <a:t>  </a:t>
            </a:r>
            <a:r>
              <a:rPr lang="hr-HR" i="1" dirty="0"/>
              <a:t>Primjeri uključuju:</a:t>
            </a:r>
          </a:p>
          <a:p>
            <a:r>
              <a:rPr lang="hr-HR" i="1" dirty="0"/>
              <a:t>Biti u stanju nositi se s negativnim komentarima drugih.</a:t>
            </a:r>
          </a:p>
          <a:p>
            <a:r>
              <a:rPr lang="hr-HR" i="1" dirty="0"/>
              <a:t>Razmišljanje o emocijama kao što su zavist ili ljubomora i </a:t>
            </a:r>
            <a:br>
              <a:rPr lang="hr-HR" i="1" dirty="0"/>
            </a:br>
            <a:r>
              <a:rPr lang="hr-HR" i="1" dirty="0"/>
              <a:t>ne zapinjanju u lošem raspoloženju dugo vremena. </a:t>
            </a:r>
          </a:p>
        </p:txBody>
      </p:sp>
      <p:pic>
        <p:nvPicPr>
          <p:cNvPr id="4" name="Slika 3">
            <a:extLst>
              <a:ext uri="{FF2B5EF4-FFF2-40B4-BE49-F238E27FC236}">
                <a16:creationId xmlns:a16="http://schemas.microsoft.com/office/drawing/2014/main" id="{4754CAC3-DB02-418E-9FF0-94A5E0310FFD}"/>
              </a:ext>
            </a:extLst>
          </p:cNvPr>
          <p:cNvPicPr>
            <a:picLocks noChangeAspect="1"/>
          </p:cNvPicPr>
          <p:nvPr/>
        </p:nvPicPr>
        <p:blipFill>
          <a:blip r:embed="rId2"/>
          <a:stretch>
            <a:fillRect/>
          </a:stretch>
        </p:blipFill>
        <p:spPr>
          <a:xfrm>
            <a:off x="10527792" y="0"/>
            <a:ext cx="1652016" cy="6858000"/>
          </a:xfrm>
          <a:prstGeom prst="rect">
            <a:avLst/>
          </a:prstGeom>
        </p:spPr>
      </p:pic>
    </p:spTree>
    <p:extLst>
      <p:ext uri="{BB962C8B-B14F-4D97-AF65-F5344CB8AC3E}">
        <p14:creationId xmlns:p14="http://schemas.microsoft.com/office/powerpoint/2010/main" val="1074407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353079A-88AD-4B70-B5D4-6FB785D1CAF0}"/>
              </a:ext>
            </a:extLst>
          </p:cNvPr>
          <p:cNvSpPr>
            <a:spLocks noGrp="1"/>
          </p:cNvSpPr>
          <p:nvPr>
            <p:ph type="title"/>
          </p:nvPr>
        </p:nvSpPr>
        <p:spPr>
          <a:xfrm>
            <a:off x="376561" y="302981"/>
            <a:ext cx="10515600" cy="1197345"/>
          </a:xfrm>
        </p:spPr>
        <p:txBody>
          <a:bodyPr>
            <a:normAutofit fontScale="90000"/>
          </a:bodyPr>
          <a:lstStyle/>
          <a:p>
            <a:r>
              <a:rPr lang="hr-HR" dirty="0"/>
              <a:t>Regulacija impulsa </a:t>
            </a:r>
            <a:br>
              <a:rPr lang="hr-HR" dirty="0"/>
            </a:br>
            <a:r>
              <a:rPr lang="hr-HR" dirty="0"/>
              <a:t>u digitalnom kontekstu </a:t>
            </a:r>
          </a:p>
        </p:txBody>
      </p:sp>
      <p:sp>
        <p:nvSpPr>
          <p:cNvPr id="3" name="Rezervirano mjesto sadržaja 2">
            <a:extLst>
              <a:ext uri="{FF2B5EF4-FFF2-40B4-BE49-F238E27FC236}">
                <a16:creationId xmlns:a16="http://schemas.microsoft.com/office/drawing/2014/main" id="{8BE2DF61-6A11-41F8-B3F8-866214ECA696}"/>
              </a:ext>
            </a:extLst>
          </p:cNvPr>
          <p:cNvSpPr>
            <a:spLocks noGrp="1"/>
          </p:cNvSpPr>
          <p:nvPr>
            <p:ph idx="1"/>
          </p:nvPr>
        </p:nvSpPr>
        <p:spPr>
          <a:xfrm>
            <a:off x="474215" y="2423604"/>
            <a:ext cx="9823881" cy="4279036"/>
          </a:xfrm>
        </p:spPr>
        <p:txBody>
          <a:bodyPr>
            <a:normAutofit/>
          </a:bodyPr>
          <a:lstStyle/>
          <a:p>
            <a:r>
              <a:rPr lang="hr-HR" dirty="0"/>
              <a:t>Sposobnost kontroliranja vlastitog ponašanja i inhibiranja emocionalnih reakcija uslijed frustracija u digitalnom kontekstu</a:t>
            </a:r>
          </a:p>
          <a:p>
            <a:pPr marL="0" indent="0">
              <a:buNone/>
            </a:pPr>
            <a:r>
              <a:rPr lang="hr-HR" i="1" dirty="0"/>
              <a:t>   Primjeri uključuju: </a:t>
            </a:r>
          </a:p>
          <a:p>
            <a:r>
              <a:rPr lang="hr-HR" i="1" dirty="0"/>
              <a:t>Neodgovaranje/nereagiranje na negativne komentare </a:t>
            </a:r>
          </a:p>
          <a:p>
            <a:r>
              <a:rPr lang="hr-HR" i="1" dirty="0"/>
              <a:t>Ne impulzivno pisati komentare pune mržnje kada nas netko uzrujava na internetu</a:t>
            </a:r>
          </a:p>
        </p:txBody>
      </p:sp>
      <p:pic>
        <p:nvPicPr>
          <p:cNvPr id="4" name="Slika 3">
            <a:extLst>
              <a:ext uri="{FF2B5EF4-FFF2-40B4-BE49-F238E27FC236}">
                <a16:creationId xmlns:a16="http://schemas.microsoft.com/office/drawing/2014/main" id="{4754CAC3-DB02-418E-9FF0-94A5E0310FFD}"/>
              </a:ext>
            </a:extLst>
          </p:cNvPr>
          <p:cNvPicPr>
            <a:picLocks noChangeAspect="1"/>
          </p:cNvPicPr>
          <p:nvPr/>
        </p:nvPicPr>
        <p:blipFill>
          <a:blip r:embed="rId2"/>
          <a:stretch>
            <a:fillRect/>
          </a:stretch>
        </p:blipFill>
        <p:spPr>
          <a:xfrm>
            <a:off x="10527792" y="0"/>
            <a:ext cx="1652016" cy="6858000"/>
          </a:xfrm>
          <a:prstGeom prst="rect">
            <a:avLst/>
          </a:prstGeom>
        </p:spPr>
      </p:pic>
    </p:spTree>
    <p:extLst>
      <p:ext uri="{BB962C8B-B14F-4D97-AF65-F5344CB8AC3E}">
        <p14:creationId xmlns:p14="http://schemas.microsoft.com/office/powerpoint/2010/main" val="61505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353079A-88AD-4B70-B5D4-6FB785D1CAF0}"/>
              </a:ext>
            </a:extLst>
          </p:cNvPr>
          <p:cNvSpPr>
            <a:spLocks noGrp="1"/>
          </p:cNvSpPr>
          <p:nvPr>
            <p:ph type="title"/>
          </p:nvPr>
        </p:nvSpPr>
        <p:spPr>
          <a:xfrm>
            <a:off x="376561" y="302981"/>
            <a:ext cx="10515600" cy="1325563"/>
          </a:xfrm>
        </p:spPr>
        <p:txBody>
          <a:bodyPr/>
          <a:lstStyle/>
          <a:p>
            <a:r>
              <a:rPr lang="hr-HR" dirty="0"/>
              <a:t>Poštovanje prema drugima </a:t>
            </a:r>
            <a:br>
              <a:rPr lang="hr-HR" dirty="0"/>
            </a:br>
            <a:r>
              <a:rPr lang="hr-HR" dirty="0"/>
              <a:t>u digitalnom kontekstu </a:t>
            </a:r>
          </a:p>
        </p:txBody>
      </p:sp>
      <p:sp>
        <p:nvSpPr>
          <p:cNvPr id="3" name="Rezervirano mjesto sadržaja 2">
            <a:extLst>
              <a:ext uri="{FF2B5EF4-FFF2-40B4-BE49-F238E27FC236}">
                <a16:creationId xmlns:a16="http://schemas.microsoft.com/office/drawing/2014/main" id="{8BE2DF61-6A11-41F8-B3F8-866214ECA696}"/>
              </a:ext>
            </a:extLst>
          </p:cNvPr>
          <p:cNvSpPr>
            <a:spLocks noGrp="1"/>
          </p:cNvSpPr>
          <p:nvPr>
            <p:ph idx="1"/>
          </p:nvPr>
        </p:nvSpPr>
        <p:spPr>
          <a:xfrm>
            <a:off x="474215" y="2388093"/>
            <a:ext cx="9823881" cy="4314547"/>
          </a:xfrm>
        </p:spPr>
        <p:txBody>
          <a:bodyPr>
            <a:normAutofit/>
          </a:bodyPr>
          <a:lstStyle/>
          <a:p>
            <a:r>
              <a:rPr lang="hr-HR" dirty="0"/>
              <a:t>Poštovanje kada komuniciramo s drugima i </a:t>
            </a:r>
            <a:br>
              <a:rPr lang="hr-HR" dirty="0"/>
            </a:br>
            <a:r>
              <a:rPr lang="hr-HR" dirty="0"/>
              <a:t>koristimo sadržaje koje netko dijeli na mreži</a:t>
            </a:r>
          </a:p>
          <a:p>
            <a:r>
              <a:rPr lang="hr-HR" dirty="0"/>
              <a:t>Prihvaćanje različitih mišljenja u online okruženju </a:t>
            </a:r>
          </a:p>
          <a:p>
            <a:pPr marL="0" indent="0">
              <a:buNone/>
            </a:pPr>
            <a:r>
              <a:rPr lang="hr-HR" dirty="0"/>
              <a:t>   </a:t>
            </a:r>
            <a:r>
              <a:rPr lang="hr-HR" i="1" dirty="0"/>
              <a:t>Primjeri uključuju:</a:t>
            </a:r>
          </a:p>
          <a:p>
            <a:r>
              <a:rPr lang="hr-HR" i="1" dirty="0"/>
              <a:t>Ne pisati komentare mržnje na internetu protiv određenih ljudi/grupa.</a:t>
            </a:r>
          </a:p>
          <a:p>
            <a:r>
              <a:rPr lang="hr-HR" i="1" dirty="0"/>
              <a:t>Ne zlostavljati druge na internetu.</a:t>
            </a:r>
          </a:p>
        </p:txBody>
      </p:sp>
      <p:pic>
        <p:nvPicPr>
          <p:cNvPr id="4" name="Slika 3">
            <a:extLst>
              <a:ext uri="{FF2B5EF4-FFF2-40B4-BE49-F238E27FC236}">
                <a16:creationId xmlns:a16="http://schemas.microsoft.com/office/drawing/2014/main" id="{4754CAC3-DB02-418E-9FF0-94A5E0310FFD}"/>
              </a:ext>
            </a:extLst>
          </p:cNvPr>
          <p:cNvPicPr>
            <a:picLocks noChangeAspect="1"/>
          </p:cNvPicPr>
          <p:nvPr/>
        </p:nvPicPr>
        <p:blipFill>
          <a:blip r:embed="rId2"/>
          <a:stretch>
            <a:fillRect/>
          </a:stretch>
        </p:blipFill>
        <p:spPr>
          <a:xfrm>
            <a:off x="10527792" y="0"/>
            <a:ext cx="1652016" cy="6858000"/>
          </a:xfrm>
          <a:prstGeom prst="rect">
            <a:avLst/>
          </a:prstGeom>
        </p:spPr>
      </p:pic>
    </p:spTree>
    <p:extLst>
      <p:ext uri="{BB962C8B-B14F-4D97-AF65-F5344CB8AC3E}">
        <p14:creationId xmlns:p14="http://schemas.microsoft.com/office/powerpoint/2010/main" val="1719625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353079A-88AD-4B70-B5D4-6FB785D1CAF0}"/>
              </a:ext>
            </a:extLst>
          </p:cNvPr>
          <p:cNvSpPr>
            <a:spLocks noGrp="1"/>
          </p:cNvSpPr>
          <p:nvPr>
            <p:ph type="title"/>
          </p:nvPr>
        </p:nvSpPr>
        <p:spPr>
          <a:xfrm>
            <a:off x="376561" y="302981"/>
            <a:ext cx="10515600" cy="1325563"/>
          </a:xfrm>
        </p:spPr>
        <p:txBody>
          <a:bodyPr/>
          <a:lstStyle/>
          <a:p>
            <a:r>
              <a:rPr lang="hr-HR" dirty="0"/>
              <a:t>Digitalno građanstvo </a:t>
            </a:r>
          </a:p>
        </p:txBody>
      </p:sp>
      <p:sp>
        <p:nvSpPr>
          <p:cNvPr id="3" name="Rezervirano mjesto sadržaja 2">
            <a:extLst>
              <a:ext uri="{FF2B5EF4-FFF2-40B4-BE49-F238E27FC236}">
                <a16:creationId xmlns:a16="http://schemas.microsoft.com/office/drawing/2014/main" id="{8BE2DF61-6A11-41F8-B3F8-866214ECA696}"/>
              </a:ext>
            </a:extLst>
          </p:cNvPr>
          <p:cNvSpPr>
            <a:spLocks noGrp="1"/>
          </p:cNvSpPr>
          <p:nvPr>
            <p:ph idx="1"/>
          </p:nvPr>
        </p:nvSpPr>
        <p:spPr>
          <a:xfrm>
            <a:off x="474215" y="1690687"/>
            <a:ext cx="9823881" cy="5011953"/>
          </a:xfrm>
        </p:spPr>
        <p:txBody>
          <a:bodyPr>
            <a:normAutofit/>
          </a:bodyPr>
          <a:lstStyle/>
          <a:p>
            <a:r>
              <a:rPr lang="hr-HR" dirty="0"/>
              <a:t>Korištenje digitalne tehnologije za doprinos društvu pokazivanjem aktivnog građanskog angažmana za društvo, društvene odnose i ekološke ciljeve </a:t>
            </a:r>
          </a:p>
          <a:p>
            <a:pPr marL="0" indent="0">
              <a:buNone/>
            </a:pPr>
            <a:r>
              <a:rPr lang="hr-HR" dirty="0"/>
              <a:t>   </a:t>
            </a:r>
            <a:r>
              <a:rPr lang="hr-HR" i="1" dirty="0"/>
              <a:t>Primjeri uključuju: </a:t>
            </a:r>
          </a:p>
          <a:p>
            <a:r>
              <a:rPr lang="hr-HR" i="1" dirty="0"/>
              <a:t>Dijeljenje ili podržavanje kampanja za prikupljanje sredstava</a:t>
            </a:r>
          </a:p>
          <a:p>
            <a:r>
              <a:rPr lang="hr-HR" i="1" dirty="0"/>
              <a:t>Korištenje platformi društvenih medija za pokretanje važnih društvenih pitanja</a:t>
            </a:r>
          </a:p>
        </p:txBody>
      </p:sp>
      <p:pic>
        <p:nvPicPr>
          <p:cNvPr id="4" name="Slika 3">
            <a:extLst>
              <a:ext uri="{FF2B5EF4-FFF2-40B4-BE49-F238E27FC236}">
                <a16:creationId xmlns:a16="http://schemas.microsoft.com/office/drawing/2014/main" id="{4754CAC3-DB02-418E-9FF0-94A5E0310FFD}"/>
              </a:ext>
            </a:extLst>
          </p:cNvPr>
          <p:cNvPicPr>
            <a:picLocks noChangeAspect="1"/>
          </p:cNvPicPr>
          <p:nvPr/>
        </p:nvPicPr>
        <p:blipFill>
          <a:blip r:embed="rId2"/>
          <a:stretch>
            <a:fillRect/>
          </a:stretch>
        </p:blipFill>
        <p:spPr>
          <a:xfrm>
            <a:off x="10527792" y="0"/>
            <a:ext cx="1652016" cy="6858000"/>
          </a:xfrm>
          <a:prstGeom prst="rect">
            <a:avLst/>
          </a:prstGeom>
        </p:spPr>
      </p:pic>
    </p:spTree>
    <p:extLst>
      <p:ext uri="{BB962C8B-B14F-4D97-AF65-F5344CB8AC3E}">
        <p14:creationId xmlns:p14="http://schemas.microsoft.com/office/powerpoint/2010/main" val="810719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3F94289-0E86-49B3-891B-6F7EF90B9B8E}"/>
              </a:ext>
            </a:extLst>
          </p:cNvPr>
          <p:cNvSpPr>
            <a:spLocks noGrp="1"/>
          </p:cNvSpPr>
          <p:nvPr>
            <p:ph type="title"/>
          </p:nvPr>
        </p:nvSpPr>
        <p:spPr/>
        <p:txBody>
          <a:bodyPr/>
          <a:lstStyle/>
          <a:p>
            <a:r>
              <a:rPr lang="hr-HR" dirty="0"/>
              <a:t>Pitanja:</a:t>
            </a:r>
          </a:p>
        </p:txBody>
      </p:sp>
      <p:sp>
        <p:nvSpPr>
          <p:cNvPr id="3" name="Rezervirano mjesto sadržaja 2">
            <a:extLst>
              <a:ext uri="{FF2B5EF4-FFF2-40B4-BE49-F238E27FC236}">
                <a16:creationId xmlns:a16="http://schemas.microsoft.com/office/drawing/2014/main" id="{1F24B8F4-9555-4C51-86D3-9072A82138CE}"/>
              </a:ext>
            </a:extLst>
          </p:cNvPr>
          <p:cNvSpPr>
            <a:spLocks noGrp="1"/>
          </p:cNvSpPr>
          <p:nvPr>
            <p:ph idx="1"/>
          </p:nvPr>
        </p:nvSpPr>
        <p:spPr>
          <a:xfrm>
            <a:off x="1036163" y="1531201"/>
            <a:ext cx="10515600" cy="4961674"/>
          </a:xfrm>
        </p:spPr>
        <p:txBody>
          <a:bodyPr>
            <a:normAutofit/>
          </a:bodyPr>
          <a:lstStyle/>
          <a:p>
            <a:pPr marL="514350" indent="-514350">
              <a:buAutoNum type="arabicPeriod"/>
            </a:pPr>
            <a:r>
              <a:rPr lang="hr-HR" dirty="0"/>
              <a:t>Navedite barem 3 negativna učinka digitalnih tehnologija na dobrobit. </a:t>
            </a:r>
          </a:p>
          <a:p>
            <a:pPr marL="514350" indent="-514350">
              <a:buAutoNum type="arabicPeriod"/>
            </a:pPr>
            <a:r>
              <a:rPr lang="hr-HR" dirty="0"/>
              <a:t>Objasnite kako je nekoliko negativnih učinaka digitalnih tehnologija međusobno povezano. </a:t>
            </a:r>
          </a:p>
          <a:p>
            <a:pPr marL="514350" indent="-514350">
              <a:buAutoNum type="arabicPeriod"/>
            </a:pPr>
            <a:r>
              <a:rPr lang="hr-HR" dirty="0"/>
              <a:t>Koja je razlika između aktivnog i pasivnog korištenja digitalnih uređaja? </a:t>
            </a:r>
          </a:p>
          <a:p>
            <a:pPr marL="514350" indent="-514350">
              <a:buAutoNum type="arabicPeriod"/>
            </a:pPr>
            <a:r>
              <a:rPr lang="hr-HR" dirty="0"/>
              <a:t>Navedite 3 pozitivna učinka digitalnih tehnologija na dobrobit. </a:t>
            </a:r>
          </a:p>
          <a:p>
            <a:pPr marL="514350" indent="-514350">
              <a:buAutoNum type="arabicPeriod"/>
            </a:pPr>
            <a:r>
              <a:rPr lang="hr-HR" dirty="0"/>
              <a:t>Za razmisliti: Sjetite se još jednog primjera nečega o čemu bi se mladi ljudi mogli osjećati neugodno razgovarati i o čemu bi se radije informirali online. </a:t>
            </a:r>
          </a:p>
        </p:txBody>
      </p:sp>
    </p:spTree>
    <p:extLst>
      <p:ext uri="{BB962C8B-B14F-4D97-AF65-F5344CB8AC3E}">
        <p14:creationId xmlns:p14="http://schemas.microsoft.com/office/powerpoint/2010/main" val="20435608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zervirano mjesto sadržaja 7">
            <a:extLst>
              <a:ext uri="{FF2B5EF4-FFF2-40B4-BE49-F238E27FC236}">
                <a16:creationId xmlns:a16="http://schemas.microsoft.com/office/drawing/2014/main" id="{A0150F14-F532-48EE-AF5E-EED9DDA7230A}"/>
              </a:ext>
            </a:extLst>
          </p:cNvPr>
          <p:cNvSpPr>
            <a:spLocks noGrp="1"/>
          </p:cNvSpPr>
          <p:nvPr>
            <p:ph idx="1"/>
          </p:nvPr>
        </p:nvSpPr>
        <p:spPr>
          <a:xfrm>
            <a:off x="3208538" y="6274365"/>
            <a:ext cx="3263283" cy="488794"/>
          </a:xfrm>
        </p:spPr>
        <p:txBody>
          <a:bodyPr>
            <a:normAutofit/>
          </a:bodyPr>
          <a:lstStyle/>
          <a:p>
            <a:pPr marL="0" indent="0">
              <a:buNone/>
            </a:pPr>
            <a:r>
              <a:rPr lang="hr-HR" sz="2000" dirty="0"/>
              <a:t>Neznalica sa stilom, </a:t>
            </a:r>
            <a:r>
              <a:rPr lang="hr-HR" sz="2000" dirty="0" err="1"/>
              <a:t>fb</a:t>
            </a:r>
            <a:endParaRPr lang="hr-HR" sz="2000" dirty="0"/>
          </a:p>
        </p:txBody>
      </p:sp>
      <p:pic>
        <p:nvPicPr>
          <p:cNvPr id="2" name="Slika 1">
            <a:extLst>
              <a:ext uri="{FF2B5EF4-FFF2-40B4-BE49-F238E27FC236}">
                <a16:creationId xmlns:a16="http://schemas.microsoft.com/office/drawing/2014/main" id="{1911979E-1DFB-42BF-AE6C-45E1EA30A56F}"/>
              </a:ext>
            </a:extLst>
          </p:cNvPr>
          <p:cNvPicPr>
            <a:picLocks noChangeAspect="1"/>
          </p:cNvPicPr>
          <p:nvPr/>
        </p:nvPicPr>
        <p:blipFill>
          <a:blip r:embed="rId2"/>
          <a:stretch>
            <a:fillRect/>
          </a:stretch>
        </p:blipFill>
        <p:spPr>
          <a:xfrm>
            <a:off x="3322503" y="494856"/>
            <a:ext cx="5316173" cy="5779509"/>
          </a:xfrm>
          <a:prstGeom prst="rect">
            <a:avLst/>
          </a:prstGeom>
        </p:spPr>
      </p:pic>
      <p:sp>
        <p:nvSpPr>
          <p:cNvPr id="3" name="Pravokutnik 2">
            <a:extLst>
              <a:ext uri="{FF2B5EF4-FFF2-40B4-BE49-F238E27FC236}">
                <a16:creationId xmlns:a16="http://schemas.microsoft.com/office/drawing/2014/main" id="{0758E5B9-1F35-449A-964C-DB7FF635B262}"/>
              </a:ext>
            </a:extLst>
          </p:cNvPr>
          <p:cNvSpPr/>
          <p:nvPr/>
        </p:nvSpPr>
        <p:spPr>
          <a:xfrm rot="20423573">
            <a:off x="5634826" y="2851925"/>
            <a:ext cx="4526688" cy="923330"/>
          </a:xfrm>
          <a:prstGeom prst="rect">
            <a:avLst/>
          </a:prstGeom>
          <a:solidFill>
            <a:schemeClr val="bg1"/>
          </a:solidFill>
        </p:spPr>
        <p:txBody>
          <a:bodyPr wrap="none" lIns="91440" tIns="45720" rIns="91440" bIns="45720">
            <a:spAutoFit/>
          </a:bodyPr>
          <a:lstStyle/>
          <a:p>
            <a:pPr algn="ctr"/>
            <a:r>
              <a:rPr lang="hr-HR"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Hvala na pažnji</a:t>
            </a:r>
          </a:p>
        </p:txBody>
      </p:sp>
    </p:spTree>
    <p:extLst>
      <p:ext uri="{BB962C8B-B14F-4D97-AF65-F5344CB8AC3E}">
        <p14:creationId xmlns:p14="http://schemas.microsoft.com/office/powerpoint/2010/main" val="1399741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D1825DF-31F1-4996-AFA4-DCA0D43DC5E1}"/>
              </a:ext>
            </a:extLst>
          </p:cNvPr>
          <p:cNvSpPr>
            <a:spLocks noGrp="1"/>
          </p:cNvSpPr>
          <p:nvPr>
            <p:ph type="title"/>
          </p:nvPr>
        </p:nvSpPr>
        <p:spPr/>
        <p:txBody>
          <a:bodyPr/>
          <a:lstStyle/>
          <a:p>
            <a:r>
              <a:rPr lang="hr-HR" dirty="0"/>
              <a:t>Izvori:</a:t>
            </a:r>
          </a:p>
        </p:txBody>
      </p:sp>
      <p:sp>
        <p:nvSpPr>
          <p:cNvPr id="3" name="Rezervirano mjesto sadržaja 2">
            <a:extLst>
              <a:ext uri="{FF2B5EF4-FFF2-40B4-BE49-F238E27FC236}">
                <a16:creationId xmlns:a16="http://schemas.microsoft.com/office/drawing/2014/main" id="{73C26D48-35B4-47EA-92BC-FB556155142D}"/>
              </a:ext>
            </a:extLst>
          </p:cNvPr>
          <p:cNvSpPr>
            <a:spLocks noGrp="1"/>
          </p:cNvSpPr>
          <p:nvPr>
            <p:ph idx="1"/>
          </p:nvPr>
        </p:nvSpPr>
        <p:spPr/>
        <p:txBody>
          <a:bodyPr/>
          <a:lstStyle/>
          <a:p>
            <a:r>
              <a:rPr lang="hr-HR" dirty="0">
                <a:hlinkClick r:id="rId2"/>
              </a:rPr>
              <a:t>https://beween.eu/training-materials/croatian</a:t>
            </a:r>
            <a:r>
              <a:rPr lang="hr-HR" dirty="0"/>
              <a:t>, 2.2.2023.</a:t>
            </a:r>
          </a:p>
        </p:txBody>
      </p:sp>
    </p:spTree>
    <p:extLst>
      <p:ext uri="{BB962C8B-B14F-4D97-AF65-F5344CB8AC3E}">
        <p14:creationId xmlns:p14="http://schemas.microsoft.com/office/powerpoint/2010/main" val="10807676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Jigsaw puzzles in plastic figures">
            <a:extLst>
              <a:ext uri="{FF2B5EF4-FFF2-40B4-BE49-F238E27FC236}">
                <a16:creationId xmlns:a16="http://schemas.microsoft.com/office/drawing/2014/main" id="{04EAE6E4-11A6-4B77-89AD-D3154F580A8B}"/>
              </a:ext>
            </a:extLst>
          </p:cNvPr>
          <p:cNvPicPr>
            <a:picLocks noChangeAspect="1"/>
          </p:cNvPicPr>
          <p:nvPr/>
        </p:nvPicPr>
        <p:blipFill rotWithShape="1">
          <a:blip r:embed="rId2">
            <a:alphaModFix/>
          </a:blip>
          <a:srcRect l="1" t="4093" r="17038" b="66935"/>
          <a:stretch/>
        </p:blipFill>
        <p:spPr>
          <a:xfrm>
            <a:off x="0" y="0"/>
            <a:ext cx="10112750" cy="2450970"/>
          </a:xfrm>
          <a:prstGeom prst="rect">
            <a:avLst/>
          </a:prstGeom>
        </p:spPr>
      </p:pic>
      <p:pic>
        <p:nvPicPr>
          <p:cNvPr id="6" name="Slika 5">
            <a:extLst>
              <a:ext uri="{FF2B5EF4-FFF2-40B4-BE49-F238E27FC236}">
                <a16:creationId xmlns:a16="http://schemas.microsoft.com/office/drawing/2014/main" id="{CF4A9221-3901-428B-93F1-6F6526CF5CAD}"/>
              </a:ext>
            </a:extLst>
          </p:cNvPr>
          <p:cNvPicPr>
            <a:picLocks noChangeAspect="1"/>
          </p:cNvPicPr>
          <p:nvPr/>
        </p:nvPicPr>
        <p:blipFill rotWithShape="1">
          <a:blip r:embed="rId3"/>
          <a:srcRect l="8856" t="42658" r="9968" b="14135"/>
          <a:stretch/>
        </p:blipFill>
        <p:spPr>
          <a:xfrm>
            <a:off x="1077013" y="2925436"/>
            <a:ext cx="9870649" cy="2963189"/>
          </a:xfrm>
          <a:prstGeom prst="rect">
            <a:avLst/>
          </a:prstGeom>
        </p:spPr>
      </p:pic>
      <p:sp>
        <p:nvSpPr>
          <p:cNvPr id="5" name="Pravokutnik 4">
            <a:extLst>
              <a:ext uri="{FF2B5EF4-FFF2-40B4-BE49-F238E27FC236}">
                <a16:creationId xmlns:a16="http://schemas.microsoft.com/office/drawing/2014/main" id="{D7F7AF8C-0ACB-41F5-9AA6-8614EEDCF926}"/>
              </a:ext>
            </a:extLst>
          </p:cNvPr>
          <p:cNvSpPr/>
          <p:nvPr/>
        </p:nvSpPr>
        <p:spPr>
          <a:xfrm>
            <a:off x="282804" y="175934"/>
            <a:ext cx="8785782" cy="21053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7" name="Slika 6">
            <a:extLst>
              <a:ext uri="{FF2B5EF4-FFF2-40B4-BE49-F238E27FC236}">
                <a16:creationId xmlns:a16="http://schemas.microsoft.com/office/drawing/2014/main" id="{0C2CA68C-5A2A-42FD-9A25-AC256A297874}"/>
              </a:ext>
            </a:extLst>
          </p:cNvPr>
          <p:cNvPicPr>
            <a:picLocks noChangeAspect="1"/>
          </p:cNvPicPr>
          <p:nvPr/>
        </p:nvPicPr>
        <p:blipFill>
          <a:blip r:embed="rId4"/>
          <a:stretch>
            <a:fillRect/>
          </a:stretch>
        </p:blipFill>
        <p:spPr>
          <a:xfrm>
            <a:off x="1244338" y="3064153"/>
            <a:ext cx="9256104" cy="2620210"/>
          </a:xfrm>
          <a:prstGeom prst="rect">
            <a:avLst/>
          </a:prstGeom>
        </p:spPr>
      </p:pic>
      <p:sp>
        <p:nvSpPr>
          <p:cNvPr id="10" name="Rezervirano mjesto sadržaja 9">
            <a:extLst>
              <a:ext uri="{FF2B5EF4-FFF2-40B4-BE49-F238E27FC236}">
                <a16:creationId xmlns:a16="http://schemas.microsoft.com/office/drawing/2014/main" id="{C233A7BB-6781-4758-87D5-74FB22A140E2}"/>
              </a:ext>
            </a:extLst>
          </p:cNvPr>
          <p:cNvSpPr>
            <a:spLocks noGrp="1"/>
          </p:cNvSpPr>
          <p:nvPr>
            <p:ph idx="1"/>
          </p:nvPr>
        </p:nvSpPr>
        <p:spPr>
          <a:xfrm>
            <a:off x="404567" y="487019"/>
            <a:ext cx="9870650" cy="6370981"/>
          </a:xfrm>
        </p:spPr>
        <p:txBody>
          <a:bodyPr>
            <a:normAutofit/>
          </a:bodyPr>
          <a:lstStyle/>
          <a:p>
            <a:r>
              <a:rPr lang="hr-HR" sz="3200" dirty="0"/>
              <a:t>Koristimo digitalnu tehnologiju na pozitivan način</a:t>
            </a:r>
          </a:p>
          <a:p>
            <a:r>
              <a:rPr lang="hr-HR" sz="3200" dirty="0"/>
              <a:t>Iskoristimo digitalne prilike</a:t>
            </a:r>
          </a:p>
          <a:p>
            <a:r>
              <a:rPr lang="hr-HR" sz="3200" dirty="0"/>
              <a:t>Izbjegnimo negativne aspekte</a:t>
            </a:r>
          </a:p>
          <a:p>
            <a:endParaRPr lang="hr-HR" sz="3200" dirty="0"/>
          </a:p>
          <a:p>
            <a:endParaRPr lang="hr-HR" sz="3200" dirty="0"/>
          </a:p>
          <a:p>
            <a:pPr lvl="2"/>
            <a:r>
              <a:rPr lang="hr-HR" sz="3200" dirty="0"/>
              <a:t> Odgovorno i učinkovito</a:t>
            </a:r>
          </a:p>
          <a:p>
            <a:pPr lvl="2"/>
            <a:r>
              <a:rPr lang="hr-HR" sz="3200" dirty="0"/>
              <a:t>Tako da zadovoljimo osobne potrebe i potrebe društvenog okruženja</a:t>
            </a:r>
          </a:p>
          <a:p>
            <a:pPr lvl="2"/>
            <a:r>
              <a:rPr lang="hr-HR" sz="3200" dirty="0"/>
              <a:t>Tako da pomičemo osobni razvoj i  razvoj društvenog okruženja</a:t>
            </a:r>
          </a:p>
          <a:p>
            <a:endParaRPr lang="hr-HR" dirty="0"/>
          </a:p>
        </p:txBody>
      </p:sp>
    </p:spTree>
    <p:extLst>
      <p:ext uri="{BB962C8B-B14F-4D97-AF65-F5344CB8AC3E}">
        <p14:creationId xmlns:p14="http://schemas.microsoft.com/office/powerpoint/2010/main" val="14505098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Jigsaw puzzles in plastic figures">
            <a:extLst>
              <a:ext uri="{FF2B5EF4-FFF2-40B4-BE49-F238E27FC236}">
                <a16:creationId xmlns:a16="http://schemas.microsoft.com/office/drawing/2014/main" id="{04EAE6E4-11A6-4B77-89AD-D3154F580A8B}"/>
              </a:ext>
            </a:extLst>
          </p:cNvPr>
          <p:cNvPicPr>
            <a:picLocks noChangeAspect="1"/>
          </p:cNvPicPr>
          <p:nvPr/>
        </p:nvPicPr>
        <p:blipFill rotWithShape="1">
          <a:blip r:embed="rId2">
            <a:alphaModFix/>
          </a:blip>
          <a:srcRect l="1" t="4093" r="17038" b="66935"/>
          <a:stretch/>
        </p:blipFill>
        <p:spPr>
          <a:xfrm>
            <a:off x="0" y="1"/>
            <a:ext cx="11393214" cy="1334814"/>
          </a:xfrm>
          <a:prstGeom prst="rect">
            <a:avLst/>
          </a:prstGeom>
        </p:spPr>
      </p:pic>
      <p:sp>
        <p:nvSpPr>
          <p:cNvPr id="9" name="Pravokutnik 8">
            <a:extLst>
              <a:ext uri="{FF2B5EF4-FFF2-40B4-BE49-F238E27FC236}">
                <a16:creationId xmlns:a16="http://schemas.microsoft.com/office/drawing/2014/main" id="{D7F7AF8C-0ACB-41F5-9AA6-8614EEDCF926}"/>
              </a:ext>
            </a:extLst>
          </p:cNvPr>
          <p:cNvSpPr/>
          <p:nvPr/>
        </p:nvSpPr>
        <p:spPr>
          <a:xfrm>
            <a:off x="282803" y="325820"/>
            <a:ext cx="9271099" cy="7268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a:extLst>
              <a:ext uri="{FF2B5EF4-FFF2-40B4-BE49-F238E27FC236}">
                <a16:creationId xmlns:a16="http://schemas.microsoft.com/office/drawing/2014/main" id="{8FD018B8-9580-4534-A1E1-F3E8ABFD72C1}"/>
              </a:ext>
            </a:extLst>
          </p:cNvPr>
          <p:cNvSpPr>
            <a:spLocks noGrp="1"/>
          </p:cNvSpPr>
          <p:nvPr>
            <p:ph type="title"/>
          </p:nvPr>
        </p:nvSpPr>
        <p:spPr>
          <a:xfrm>
            <a:off x="287784" y="55678"/>
            <a:ext cx="10515600" cy="1325563"/>
          </a:xfrm>
        </p:spPr>
        <p:txBody>
          <a:bodyPr/>
          <a:lstStyle/>
          <a:p>
            <a:r>
              <a:rPr lang="hr-HR" dirty="0"/>
              <a:t>  Negativni aspekti digitalne tehnologije </a:t>
            </a:r>
          </a:p>
        </p:txBody>
      </p:sp>
      <p:sp>
        <p:nvSpPr>
          <p:cNvPr id="7" name="Rezervirano mjesto sadržaja 6">
            <a:extLst>
              <a:ext uri="{FF2B5EF4-FFF2-40B4-BE49-F238E27FC236}">
                <a16:creationId xmlns:a16="http://schemas.microsoft.com/office/drawing/2014/main" id="{F731E95E-DC2F-4148-B0AA-DCEE22D18C1A}"/>
              </a:ext>
            </a:extLst>
          </p:cNvPr>
          <p:cNvSpPr>
            <a:spLocks noGrp="1"/>
          </p:cNvSpPr>
          <p:nvPr>
            <p:ph idx="1"/>
          </p:nvPr>
        </p:nvSpPr>
        <p:spPr>
          <a:xfrm>
            <a:off x="287784" y="1381240"/>
            <a:ext cx="10515600" cy="5142197"/>
          </a:xfrm>
        </p:spPr>
        <p:txBody>
          <a:bodyPr>
            <a:normAutofit/>
          </a:bodyPr>
          <a:lstStyle/>
          <a:p>
            <a:r>
              <a:rPr lang="hr-HR" dirty="0"/>
              <a:t>Količina vremena provedenog pred ekranom (</a:t>
            </a:r>
            <a:r>
              <a:rPr lang="hr-HR" i="1" dirty="0" err="1"/>
              <a:t>eng</a:t>
            </a:r>
            <a:r>
              <a:rPr lang="hr-HR" i="1" dirty="0"/>
              <a:t>. Screen time</a:t>
            </a:r>
            <a:r>
              <a:rPr lang="hr-HR" dirty="0"/>
              <a:t>)</a:t>
            </a:r>
          </a:p>
          <a:p>
            <a:r>
              <a:rPr lang="hr-HR" dirty="0"/>
              <a:t>Usporedbe s drugim putem platformi kao što su </a:t>
            </a:r>
            <a:r>
              <a:rPr lang="hr-HR" dirty="0" err="1"/>
              <a:t>Instagram</a:t>
            </a:r>
            <a:r>
              <a:rPr lang="hr-HR" dirty="0"/>
              <a:t>, Facebook, </a:t>
            </a:r>
            <a:r>
              <a:rPr lang="hr-HR" dirty="0" err="1"/>
              <a:t>TikTok</a:t>
            </a:r>
            <a:r>
              <a:rPr lang="hr-HR" dirty="0"/>
              <a:t>….</a:t>
            </a:r>
          </a:p>
          <a:p>
            <a:r>
              <a:rPr lang="hr-HR" dirty="0"/>
              <a:t>Strah od propuštanja (</a:t>
            </a:r>
            <a:r>
              <a:rPr lang="hr-HR" i="1" dirty="0" err="1"/>
              <a:t>eng</a:t>
            </a:r>
            <a:r>
              <a:rPr lang="hr-HR" i="1" dirty="0"/>
              <a:t>. </a:t>
            </a:r>
            <a:r>
              <a:rPr lang="hr-HR" i="1" dirty="0" err="1"/>
              <a:t>FoMo</a:t>
            </a:r>
            <a:r>
              <a:rPr lang="hr-HR" i="1" dirty="0"/>
              <a:t> – </a:t>
            </a:r>
            <a:r>
              <a:rPr lang="hr-HR" i="1" dirty="0" err="1"/>
              <a:t>Fear</a:t>
            </a:r>
            <a:r>
              <a:rPr lang="hr-HR" i="1" dirty="0"/>
              <a:t> </a:t>
            </a:r>
            <a:r>
              <a:rPr lang="hr-HR" i="1" dirty="0" err="1"/>
              <a:t>of</a:t>
            </a:r>
            <a:r>
              <a:rPr lang="hr-HR" i="1" dirty="0"/>
              <a:t> </a:t>
            </a:r>
            <a:r>
              <a:rPr lang="hr-HR" i="1" dirty="0" err="1"/>
              <a:t>Missing</a:t>
            </a:r>
            <a:r>
              <a:rPr lang="hr-HR" i="1" dirty="0"/>
              <a:t> </a:t>
            </a:r>
            <a:r>
              <a:rPr lang="hr-HR" i="1" dirty="0" err="1"/>
              <a:t>out</a:t>
            </a:r>
            <a:r>
              <a:rPr lang="hr-HR" dirty="0"/>
              <a:t>)</a:t>
            </a:r>
          </a:p>
          <a:p>
            <a:r>
              <a:rPr lang="hr-HR" dirty="0"/>
              <a:t>Društvena ljubomora</a:t>
            </a:r>
          </a:p>
          <a:p>
            <a:r>
              <a:rPr lang="hr-HR" dirty="0" err="1"/>
              <a:t>Cyber</a:t>
            </a:r>
            <a:r>
              <a:rPr lang="hr-HR" dirty="0"/>
              <a:t> uhođenje</a:t>
            </a:r>
          </a:p>
          <a:p>
            <a:r>
              <a:rPr lang="hr-HR" dirty="0"/>
              <a:t>Fizički simptomi</a:t>
            </a:r>
          </a:p>
          <a:p>
            <a:r>
              <a:rPr lang="hr-HR" dirty="0"/>
              <a:t>Deficit pažnje</a:t>
            </a:r>
          </a:p>
        </p:txBody>
      </p:sp>
    </p:spTree>
    <p:extLst>
      <p:ext uri="{BB962C8B-B14F-4D97-AF65-F5344CB8AC3E}">
        <p14:creationId xmlns:p14="http://schemas.microsoft.com/office/powerpoint/2010/main" val="2988058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a:extLst>
              <a:ext uri="{FF2B5EF4-FFF2-40B4-BE49-F238E27FC236}">
                <a16:creationId xmlns:a16="http://schemas.microsoft.com/office/drawing/2014/main" id="{83618DC0-60D0-4CDC-80C6-499213E21743}"/>
              </a:ext>
            </a:extLst>
          </p:cNvPr>
          <p:cNvSpPr>
            <a:spLocks noGrp="1"/>
          </p:cNvSpPr>
          <p:nvPr>
            <p:ph type="title"/>
          </p:nvPr>
        </p:nvSpPr>
        <p:spPr>
          <a:xfrm>
            <a:off x="207390" y="365125"/>
            <a:ext cx="11840066" cy="1325563"/>
          </a:xfrm>
        </p:spPr>
        <p:txBody>
          <a:bodyPr/>
          <a:lstStyle/>
          <a:p>
            <a:r>
              <a:rPr lang="hr-HR" dirty="0"/>
              <a:t>Vrijeme provedeno pred ekranom</a:t>
            </a:r>
            <a:br>
              <a:rPr lang="hr-HR" dirty="0"/>
            </a:br>
            <a:r>
              <a:rPr lang="hr-HR" dirty="0"/>
              <a:t>                            </a:t>
            </a:r>
            <a:r>
              <a:rPr lang="hr-HR" dirty="0">
                <a:latin typeface="Matura MT Script Capitals" panose="03020802060602070202" pitchFamily="66" charset="0"/>
              </a:rPr>
              <a:t>≠</a:t>
            </a:r>
            <a:r>
              <a:rPr lang="hr-HR" dirty="0"/>
              <a:t> Vrijeme provedeno pred ekranom </a:t>
            </a:r>
          </a:p>
        </p:txBody>
      </p:sp>
      <p:sp>
        <p:nvSpPr>
          <p:cNvPr id="7" name="Rezervirano mjesto teksta 6">
            <a:extLst>
              <a:ext uri="{FF2B5EF4-FFF2-40B4-BE49-F238E27FC236}">
                <a16:creationId xmlns:a16="http://schemas.microsoft.com/office/drawing/2014/main" id="{5FEA1214-5D47-429C-A294-3074FCDAC9D7}"/>
              </a:ext>
            </a:extLst>
          </p:cNvPr>
          <p:cNvSpPr>
            <a:spLocks noGrp="1"/>
          </p:cNvSpPr>
          <p:nvPr>
            <p:ph type="body" idx="1"/>
          </p:nvPr>
        </p:nvSpPr>
        <p:spPr/>
        <p:txBody>
          <a:bodyPr>
            <a:normAutofit/>
          </a:bodyPr>
          <a:lstStyle/>
          <a:p>
            <a:r>
              <a:rPr lang="hr-HR" sz="3200" dirty="0"/>
              <a:t>Pasivno:</a:t>
            </a:r>
          </a:p>
        </p:txBody>
      </p:sp>
      <p:pic>
        <p:nvPicPr>
          <p:cNvPr id="19" name="Slika 18">
            <a:extLst>
              <a:ext uri="{FF2B5EF4-FFF2-40B4-BE49-F238E27FC236}">
                <a16:creationId xmlns:a16="http://schemas.microsoft.com/office/drawing/2014/main" id="{35B8522B-D249-42CB-AF46-725869F41BA0}"/>
              </a:ext>
            </a:extLst>
          </p:cNvPr>
          <p:cNvPicPr>
            <a:picLocks noChangeAspect="1"/>
          </p:cNvPicPr>
          <p:nvPr/>
        </p:nvPicPr>
        <p:blipFill rotWithShape="1">
          <a:blip r:embed="rId2"/>
          <a:srcRect l="47313" t="24653" r="2993" b="9746"/>
          <a:stretch/>
        </p:blipFill>
        <p:spPr>
          <a:xfrm>
            <a:off x="5769205" y="1690688"/>
            <a:ext cx="6042582" cy="4498975"/>
          </a:xfrm>
          <a:prstGeom prst="rect">
            <a:avLst/>
          </a:prstGeom>
        </p:spPr>
      </p:pic>
      <p:sp>
        <p:nvSpPr>
          <p:cNvPr id="20" name="Pravokutnik 19">
            <a:extLst>
              <a:ext uri="{FF2B5EF4-FFF2-40B4-BE49-F238E27FC236}">
                <a16:creationId xmlns:a16="http://schemas.microsoft.com/office/drawing/2014/main" id="{97B42EF1-C50A-4791-AAF4-DF48886C5609}"/>
              </a:ext>
            </a:extLst>
          </p:cNvPr>
          <p:cNvSpPr/>
          <p:nvPr/>
        </p:nvSpPr>
        <p:spPr>
          <a:xfrm>
            <a:off x="5997575" y="1932495"/>
            <a:ext cx="5578540" cy="33747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Rezervirano mjesto teksta 7">
            <a:extLst>
              <a:ext uri="{FF2B5EF4-FFF2-40B4-BE49-F238E27FC236}">
                <a16:creationId xmlns:a16="http://schemas.microsoft.com/office/drawing/2014/main" id="{89A2C0E5-0E94-40B4-B68C-95F5E923084C}"/>
              </a:ext>
            </a:extLst>
          </p:cNvPr>
          <p:cNvSpPr>
            <a:spLocks noGrp="1"/>
          </p:cNvSpPr>
          <p:nvPr>
            <p:ph type="body" sz="quarter" idx="3"/>
          </p:nvPr>
        </p:nvSpPr>
        <p:spPr/>
        <p:txBody>
          <a:bodyPr/>
          <a:lstStyle/>
          <a:p>
            <a:r>
              <a:rPr lang="hr-HR" sz="3200" dirty="0"/>
              <a:t>Aktivno:</a:t>
            </a:r>
          </a:p>
        </p:txBody>
      </p:sp>
      <p:sp>
        <p:nvSpPr>
          <p:cNvPr id="9" name="Rezervirano mjesto sadržaja 8">
            <a:extLst>
              <a:ext uri="{FF2B5EF4-FFF2-40B4-BE49-F238E27FC236}">
                <a16:creationId xmlns:a16="http://schemas.microsoft.com/office/drawing/2014/main" id="{E3B67382-E976-417B-9EA5-BE1F70DE40B0}"/>
              </a:ext>
            </a:extLst>
          </p:cNvPr>
          <p:cNvSpPr>
            <a:spLocks noGrp="1"/>
          </p:cNvSpPr>
          <p:nvPr>
            <p:ph sz="quarter" idx="4"/>
          </p:nvPr>
        </p:nvSpPr>
        <p:spPr/>
        <p:txBody>
          <a:bodyPr/>
          <a:lstStyle/>
          <a:p>
            <a:r>
              <a:rPr lang="hr-HR" dirty="0"/>
              <a:t>Izravna komunikacija i interakcija s drugima </a:t>
            </a:r>
          </a:p>
          <a:p>
            <a:r>
              <a:rPr lang="hr-HR" dirty="0"/>
              <a:t>Aktivno sudjelovanje u zadacima (npr. izrada videa)</a:t>
            </a:r>
          </a:p>
          <a:p>
            <a:pPr marL="0" indent="0">
              <a:buNone/>
            </a:pPr>
            <a:r>
              <a:rPr lang="hr-HR" dirty="0"/>
              <a:t>→ Društvena povezanost i dobrobit</a:t>
            </a:r>
          </a:p>
        </p:txBody>
      </p:sp>
      <p:sp>
        <p:nvSpPr>
          <p:cNvPr id="11" name="Rezervirano mjesto sadržaja 10">
            <a:extLst>
              <a:ext uri="{FF2B5EF4-FFF2-40B4-BE49-F238E27FC236}">
                <a16:creationId xmlns:a16="http://schemas.microsoft.com/office/drawing/2014/main" id="{5C170435-8E73-40EA-9102-B32F23B7972C}"/>
              </a:ext>
            </a:extLst>
          </p:cNvPr>
          <p:cNvSpPr>
            <a:spLocks noGrp="1"/>
          </p:cNvSpPr>
          <p:nvPr>
            <p:ph sz="half" idx="2"/>
          </p:nvPr>
        </p:nvSpPr>
        <p:spPr/>
        <p:txBody>
          <a:bodyPr/>
          <a:lstStyle/>
          <a:p>
            <a:r>
              <a:rPr lang="hr-HR" dirty="0"/>
              <a:t>Konzumiranje informacija o tuđim životima bez izravne komunikacije s drugima</a:t>
            </a:r>
          </a:p>
          <a:p>
            <a:pPr marL="0" indent="0">
              <a:buNone/>
            </a:pPr>
            <a:r>
              <a:rPr lang="hr-HR" dirty="0"/>
              <a:t>→ usamljenost</a:t>
            </a:r>
          </a:p>
          <a:p>
            <a:pPr marL="0" indent="0">
              <a:buNone/>
            </a:pPr>
            <a:r>
              <a:rPr lang="hr-HR" dirty="0"/>
              <a:t>→ strah od propuštanja </a:t>
            </a:r>
            <a:r>
              <a:rPr lang="hr-HR" dirty="0" err="1"/>
              <a:t>FoMo</a:t>
            </a:r>
            <a:endParaRPr lang="hr-HR" dirty="0"/>
          </a:p>
          <a:p>
            <a:pPr marL="0" indent="0">
              <a:buNone/>
            </a:pPr>
            <a:r>
              <a:rPr lang="hr-HR" dirty="0"/>
              <a:t>→ društvena usporedba</a:t>
            </a:r>
          </a:p>
          <a:p>
            <a:pPr marL="0" indent="0">
              <a:buNone/>
            </a:pPr>
            <a:r>
              <a:rPr lang="hr-HR" dirty="0"/>
              <a:t>→ ljubomora</a:t>
            </a:r>
          </a:p>
        </p:txBody>
      </p:sp>
    </p:spTree>
    <p:extLst>
      <p:ext uri="{BB962C8B-B14F-4D97-AF65-F5344CB8AC3E}">
        <p14:creationId xmlns:p14="http://schemas.microsoft.com/office/powerpoint/2010/main" val="3387500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Jigsaw puzzles in plastic figures">
            <a:extLst>
              <a:ext uri="{FF2B5EF4-FFF2-40B4-BE49-F238E27FC236}">
                <a16:creationId xmlns:a16="http://schemas.microsoft.com/office/drawing/2014/main" id="{04EAE6E4-11A6-4B77-89AD-D3154F580A8B}"/>
              </a:ext>
            </a:extLst>
          </p:cNvPr>
          <p:cNvPicPr>
            <a:picLocks noChangeAspect="1"/>
          </p:cNvPicPr>
          <p:nvPr/>
        </p:nvPicPr>
        <p:blipFill rotWithShape="1">
          <a:blip r:embed="rId2">
            <a:alphaModFix/>
          </a:blip>
          <a:srcRect l="1" t="4093" r="17038" b="66935"/>
          <a:stretch/>
        </p:blipFill>
        <p:spPr>
          <a:xfrm>
            <a:off x="0" y="1"/>
            <a:ext cx="6526924" cy="1334814"/>
          </a:xfrm>
          <a:prstGeom prst="rect">
            <a:avLst/>
          </a:prstGeom>
        </p:spPr>
      </p:pic>
      <p:sp>
        <p:nvSpPr>
          <p:cNvPr id="9" name="Pravokutnik 8">
            <a:extLst>
              <a:ext uri="{FF2B5EF4-FFF2-40B4-BE49-F238E27FC236}">
                <a16:creationId xmlns:a16="http://schemas.microsoft.com/office/drawing/2014/main" id="{D7F7AF8C-0ACB-41F5-9AA6-8614EEDCF926}"/>
              </a:ext>
            </a:extLst>
          </p:cNvPr>
          <p:cNvSpPr/>
          <p:nvPr/>
        </p:nvSpPr>
        <p:spPr>
          <a:xfrm>
            <a:off x="282803" y="325820"/>
            <a:ext cx="5571459" cy="7268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a:extLst>
              <a:ext uri="{FF2B5EF4-FFF2-40B4-BE49-F238E27FC236}">
                <a16:creationId xmlns:a16="http://schemas.microsoft.com/office/drawing/2014/main" id="{C93D8FDA-A212-423E-8242-BACE818E255C}"/>
              </a:ext>
            </a:extLst>
          </p:cNvPr>
          <p:cNvSpPr>
            <a:spLocks noGrp="1"/>
          </p:cNvSpPr>
          <p:nvPr>
            <p:ph type="title"/>
          </p:nvPr>
        </p:nvSpPr>
        <p:spPr>
          <a:xfrm>
            <a:off x="323193" y="175939"/>
            <a:ext cx="6298324" cy="1325563"/>
          </a:xfrm>
        </p:spPr>
        <p:txBody>
          <a:bodyPr/>
          <a:lstStyle/>
          <a:p>
            <a:r>
              <a:rPr lang="hr-HR" dirty="0"/>
              <a:t>Društvena usporedba</a:t>
            </a:r>
          </a:p>
        </p:txBody>
      </p:sp>
      <p:sp>
        <p:nvSpPr>
          <p:cNvPr id="3" name="Rezervirano mjesto sadržaja 2"/>
          <p:cNvSpPr>
            <a:spLocks noGrp="1"/>
          </p:cNvSpPr>
          <p:nvPr>
            <p:ph idx="1"/>
          </p:nvPr>
        </p:nvSpPr>
        <p:spPr>
          <a:xfrm>
            <a:off x="333703" y="1384190"/>
            <a:ext cx="10515600" cy="5132224"/>
          </a:xfrm>
        </p:spPr>
        <p:txBody>
          <a:bodyPr>
            <a:normAutofit/>
          </a:bodyPr>
          <a:lstStyle/>
          <a:p>
            <a:r>
              <a:rPr lang="hr-HR" sz="2400" dirty="0"/>
              <a:t>Digitalne platforme svojim korisnicima omogućavaju </a:t>
            </a:r>
            <a:br>
              <a:rPr lang="hr-HR" sz="2400" dirty="0"/>
            </a:br>
            <a:r>
              <a:rPr lang="hr-HR" sz="2400" dirty="0"/>
              <a:t>stvaranje personaliziranih profila koji sadrže opsežne, </a:t>
            </a:r>
            <a:br>
              <a:rPr lang="hr-HR" sz="2400" dirty="0"/>
            </a:br>
            <a:r>
              <a:rPr lang="hr-HR" sz="2400" dirty="0"/>
              <a:t>ali </a:t>
            </a:r>
            <a:r>
              <a:rPr lang="hr-HR" sz="2400" b="1" dirty="0"/>
              <a:t>selektivne osobne podatke</a:t>
            </a:r>
          </a:p>
          <a:p>
            <a:r>
              <a:rPr lang="hr-HR" sz="2400" dirty="0"/>
              <a:t>Većina korisnika nastoji dijeliti samo </a:t>
            </a:r>
            <a:r>
              <a:rPr lang="hr-HR" sz="2400" b="1" dirty="0"/>
              <a:t>pozitivne </a:t>
            </a:r>
            <a:br>
              <a:rPr lang="hr-HR" sz="2400" b="1" dirty="0"/>
            </a:br>
            <a:r>
              <a:rPr lang="hr-HR" sz="2400" b="1" dirty="0"/>
              <a:t>trenutke iz osobnog života</a:t>
            </a:r>
            <a:r>
              <a:rPr lang="hr-HR" sz="2400" dirty="0"/>
              <a:t>, kao što su lijepi odmori, </a:t>
            </a:r>
            <a:br>
              <a:rPr lang="hr-HR" sz="2400" dirty="0"/>
            </a:br>
            <a:r>
              <a:rPr lang="hr-HR" sz="2400" dirty="0"/>
              <a:t>lijepa odjeća i sretne veze, što rezultira </a:t>
            </a:r>
            <a:br>
              <a:rPr lang="hr-HR" sz="2400" dirty="0"/>
            </a:br>
            <a:r>
              <a:rPr lang="hr-HR" sz="2400" dirty="0" err="1"/>
              <a:t>samoisceniranim</a:t>
            </a:r>
            <a:r>
              <a:rPr lang="hr-HR" sz="2400" dirty="0"/>
              <a:t> prikazom života</a:t>
            </a:r>
          </a:p>
          <a:p>
            <a:r>
              <a:rPr lang="hr-HR" sz="2400" dirty="0"/>
              <a:t>Takvi profili gledateljima </a:t>
            </a:r>
            <a:r>
              <a:rPr lang="hr-HR" sz="2400" b="1" dirty="0"/>
              <a:t>daju iskrivljenu sliku i </a:t>
            </a:r>
            <a:br>
              <a:rPr lang="hr-HR" sz="2400" b="1" dirty="0"/>
            </a:br>
            <a:r>
              <a:rPr lang="hr-HR" sz="2400" b="1" dirty="0"/>
              <a:t>stvaraju dojam da su tuđi životi savršeni i </a:t>
            </a:r>
            <a:br>
              <a:rPr lang="hr-HR" sz="2400" b="1" dirty="0"/>
            </a:br>
            <a:r>
              <a:rPr lang="hr-HR" sz="2400" b="1" dirty="0"/>
              <a:t>dobronamjerni</a:t>
            </a:r>
          </a:p>
          <a:p>
            <a:r>
              <a:rPr lang="hr-HR" sz="2400" dirty="0"/>
              <a:t>U usporedbi s ovim iskrivljenim </a:t>
            </a:r>
            <a:r>
              <a:rPr lang="hr-HR" sz="2400" dirty="0" err="1"/>
              <a:t>samoprikazom</a:t>
            </a:r>
            <a:r>
              <a:rPr lang="hr-HR" sz="2400" dirty="0"/>
              <a:t> drugih,</a:t>
            </a:r>
            <a:br>
              <a:rPr lang="hr-HR" sz="2400" dirty="0"/>
            </a:br>
            <a:r>
              <a:rPr lang="hr-HR" sz="2400" b="1" dirty="0"/>
              <a:t>vlastiti stvarni život brzo se čini gori</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837" y="472309"/>
            <a:ext cx="4194175" cy="522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niOkvir 6">
            <a:extLst>
              <a:ext uri="{FF2B5EF4-FFF2-40B4-BE49-F238E27FC236}">
                <a16:creationId xmlns:a16="http://schemas.microsoft.com/office/drawing/2014/main" id="{8651DA94-0B7C-4A1C-BB61-800AA83462B8}"/>
              </a:ext>
            </a:extLst>
          </p:cNvPr>
          <p:cNvSpPr txBox="1"/>
          <p:nvPr/>
        </p:nvSpPr>
        <p:spPr>
          <a:xfrm>
            <a:off x="7477837" y="5797181"/>
            <a:ext cx="4011967" cy="369332"/>
          </a:xfrm>
          <a:prstGeom prst="rect">
            <a:avLst/>
          </a:prstGeom>
          <a:noFill/>
        </p:spPr>
        <p:txBody>
          <a:bodyPr wrap="square" rtlCol="0">
            <a:spAutoFit/>
          </a:bodyPr>
          <a:lstStyle/>
          <a:p>
            <a:r>
              <a:rPr lang="hr-HR" dirty="0" err="1"/>
              <a:t>Stand</a:t>
            </a:r>
            <a:r>
              <a:rPr lang="hr-HR" dirty="0"/>
              <a:t> for </a:t>
            </a:r>
            <a:r>
              <a:rPr lang="hr-HR" dirty="0" err="1"/>
              <a:t>the</a:t>
            </a:r>
            <a:r>
              <a:rPr lang="hr-HR" dirty="0"/>
              <a:t> </a:t>
            </a:r>
            <a:r>
              <a:rPr lang="hr-HR" dirty="0" err="1"/>
              <a:t>Silent</a:t>
            </a:r>
            <a:r>
              <a:rPr lang="hr-HR" dirty="0"/>
              <a:t> (</a:t>
            </a:r>
            <a:r>
              <a:rPr lang="hr-HR" dirty="0" err="1"/>
              <a:t>Official</a:t>
            </a:r>
            <a:r>
              <a:rPr lang="hr-HR" dirty="0"/>
              <a:t>), </a:t>
            </a:r>
            <a:r>
              <a:rPr lang="hr-HR" dirty="0" err="1"/>
              <a:t>fb</a:t>
            </a:r>
            <a:endParaRPr lang="hr-HR" dirty="0"/>
          </a:p>
        </p:txBody>
      </p:sp>
    </p:spTree>
    <p:extLst>
      <p:ext uri="{BB962C8B-B14F-4D97-AF65-F5344CB8AC3E}">
        <p14:creationId xmlns:p14="http://schemas.microsoft.com/office/powerpoint/2010/main" val="1297981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Jigsaw puzzles in plastic figures">
            <a:extLst>
              <a:ext uri="{FF2B5EF4-FFF2-40B4-BE49-F238E27FC236}">
                <a16:creationId xmlns:a16="http://schemas.microsoft.com/office/drawing/2014/main" id="{04EAE6E4-11A6-4B77-89AD-D3154F580A8B}"/>
              </a:ext>
            </a:extLst>
          </p:cNvPr>
          <p:cNvPicPr>
            <a:picLocks noChangeAspect="1"/>
          </p:cNvPicPr>
          <p:nvPr/>
        </p:nvPicPr>
        <p:blipFill rotWithShape="1">
          <a:blip r:embed="rId2">
            <a:alphaModFix/>
          </a:blip>
          <a:srcRect l="1" t="4093" r="17038" b="66935"/>
          <a:stretch/>
        </p:blipFill>
        <p:spPr>
          <a:xfrm>
            <a:off x="0" y="0"/>
            <a:ext cx="11393214" cy="1755227"/>
          </a:xfrm>
          <a:prstGeom prst="rect">
            <a:avLst/>
          </a:prstGeom>
        </p:spPr>
      </p:pic>
      <p:sp>
        <p:nvSpPr>
          <p:cNvPr id="8" name="Pravokutnik 7">
            <a:extLst>
              <a:ext uri="{FF2B5EF4-FFF2-40B4-BE49-F238E27FC236}">
                <a16:creationId xmlns:a16="http://schemas.microsoft.com/office/drawing/2014/main" id="{D7F7AF8C-0ACB-41F5-9AA6-8614EEDCF926}"/>
              </a:ext>
            </a:extLst>
          </p:cNvPr>
          <p:cNvSpPr/>
          <p:nvPr/>
        </p:nvSpPr>
        <p:spPr>
          <a:xfrm>
            <a:off x="282803" y="325820"/>
            <a:ext cx="9271099" cy="12612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a:extLst>
              <a:ext uri="{FF2B5EF4-FFF2-40B4-BE49-F238E27FC236}">
                <a16:creationId xmlns:a16="http://schemas.microsoft.com/office/drawing/2014/main" id="{2DB39485-F192-462A-80E3-DD75965FD2C1}"/>
              </a:ext>
            </a:extLst>
          </p:cNvPr>
          <p:cNvSpPr>
            <a:spLocks noGrp="1"/>
          </p:cNvSpPr>
          <p:nvPr>
            <p:ph type="title"/>
          </p:nvPr>
        </p:nvSpPr>
        <p:spPr/>
        <p:txBody>
          <a:bodyPr/>
          <a:lstStyle/>
          <a:p>
            <a:r>
              <a:rPr lang="hr-HR" dirty="0"/>
              <a:t>Strah od propuštanja</a:t>
            </a:r>
            <a:br>
              <a:rPr lang="hr-HR" dirty="0"/>
            </a:br>
            <a:r>
              <a:rPr lang="hr-HR" dirty="0"/>
              <a:t>(</a:t>
            </a:r>
            <a:r>
              <a:rPr lang="hr-HR" i="1" dirty="0" err="1"/>
              <a:t>eng</a:t>
            </a:r>
            <a:r>
              <a:rPr lang="hr-HR" i="1" dirty="0"/>
              <a:t>. </a:t>
            </a:r>
            <a:r>
              <a:rPr lang="hr-HR" i="1" dirty="0" err="1"/>
              <a:t>FoMo</a:t>
            </a:r>
            <a:r>
              <a:rPr lang="hr-HR" i="1" dirty="0"/>
              <a:t> – </a:t>
            </a:r>
            <a:r>
              <a:rPr lang="hr-HR" i="1" dirty="0" err="1"/>
              <a:t>Fear</a:t>
            </a:r>
            <a:r>
              <a:rPr lang="hr-HR" i="1" dirty="0"/>
              <a:t> </a:t>
            </a:r>
            <a:r>
              <a:rPr lang="hr-HR" i="1" dirty="0" err="1"/>
              <a:t>of</a:t>
            </a:r>
            <a:r>
              <a:rPr lang="hr-HR" i="1" dirty="0"/>
              <a:t> </a:t>
            </a:r>
            <a:r>
              <a:rPr lang="hr-HR" i="1" dirty="0" err="1"/>
              <a:t>Missing</a:t>
            </a:r>
            <a:r>
              <a:rPr lang="hr-HR" i="1" dirty="0"/>
              <a:t> </a:t>
            </a:r>
            <a:r>
              <a:rPr lang="hr-HR" i="1" dirty="0" err="1"/>
              <a:t>out</a:t>
            </a:r>
            <a:r>
              <a:rPr lang="hr-HR" dirty="0"/>
              <a:t>)</a:t>
            </a:r>
          </a:p>
        </p:txBody>
      </p:sp>
      <p:sp>
        <p:nvSpPr>
          <p:cNvPr id="3" name="Rezervirano mjesto sadržaja 2"/>
          <p:cNvSpPr>
            <a:spLocks noGrp="1"/>
          </p:cNvSpPr>
          <p:nvPr>
            <p:ph idx="1"/>
          </p:nvPr>
        </p:nvSpPr>
        <p:spPr/>
        <p:txBody>
          <a:bodyPr/>
          <a:lstStyle/>
          <a:p>
            <a:r>
              <a:rPr lang="hr-HR" dirty="0"/>
              <a:t>Strah od propuštanja uzbudljivog, zanimljivog iskustva i osjećaj da drugi imaju bolji i </a:t>
            </a:r>
            <a:r>
              <a:rPr lang="hr-HR" dirty="0" err="1"/>
              <a:t>ispunjeniji</a:t>
            </a:r>
            <a:r>
              <a:rPr lang="hr-HR" dirty="0"/>
              <a:t> život</a:t>
            </a:r>
          </a:p>
          <a:p>
            <a:r>
              <a:rPr lang="hr-HR" dirty="0"/>
              <a:t>Stalna potreba provjeravati svoje uređaje i društvene medije kako ne bi propustili ništa što njihovi prijatelji rade na </a:t>
            </a:r>
            <a:r>
              <a:rPr lang="hr-HR" dirty="0" err="1"/>
              <a:t>internetu</a:t>
            </a:r>
            <a:endParaRPr lang="hr-HR" dirty="0"/>
          </a:p>
          <a:p>
            <a:r>
              <a:rPr lang="hr-HR" dirty="0"/>
              <a:t>To može izazvati zamor, društveno uspoređivanje s drugima, pa čak i uhođenje</a:t>
            </a:r>
          </a:p>
          <a:p>
            <a:r>
              <a:rPr lang="hr-HR" dirty="0"/>
              <a:t>Zamor je osjećaj umora i iscrpljenosti, a može se javiti zbog napora, </a:t>
            </a:r>
            <a:r>
              <a:rPr lang="hr-HR" dirty="0" err="1"/>
              <a:t>strasa</a:t>
            </a:r>
            <a:r>
              <a:rPr lang="hr-HR" dirty="0"/>
              <a:t> ili dosade, ali i pretjerane simulacije, što znači da osoba konzumira toliko sadržaja na </a:t>
            </a:r>
            <a:r>
              <a:rPr lang="hr-HR" dirty="0" err="1"/>
              <a:t>internetu</a:t>
            </a:r>
            <a:r>
              <a:rPr lang="hr-HR" dirty="0"/>
              <a:t> da je um iscrpljen od unosa previše informacija</a:t>
            </a:r>
          </a:p>
        </p:txBody>
      </p:sp>
    </p:spTree>
    <p:extLst>
      <p:ext uri="{BB962C8B-B14F-4D97-AF65-F5344CB8AC3E}">
        <p14:creationId xmlns:p14="http://schemas.microsoft.com/office/powerpoint/2010/main" val="3959457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Jigsaw puzzles in plastic figures">
            <a:extLst>
              <a:ext uri="{FF2B5EF4-FFF2-40B4-BE49-F238E27FC236}">
                <a16:creationId xmlns:a16="http://schemas.microsoft.com/office/drawing/2014/main" id="{04EAE6E4-11A6-4B77-89AD-D3154F580A8B}"/>
              </a:ext>
            </a:extLst>
          </p:cNvPr>
          <p:cNvPicPr>
            <a:picLocks noChangeAspect="1"/>
          </p:cNvPicPr>
          <p:nvPr/>
        </p:nvPicPr>
        <p:blipFill rotWithShape="1">
          <a:blip r:embed="rId2">
            <a:alphaModFix/>
          </a:blip>
          <a:srcRect l="1" t="4093" r="17038" b="66935"/>
          <a:stretch/>
        </p:blipFill>
        <p:spPr>
          <a:xfrm>
            <a:off x="0" y="1"/>
            <a:ext cx="6549656" cy="1334814"/>
          </a:xfrm>
          <a:prstGeom prst="rect">
            <a:avLst/>
          </a:prstGeom>
        </p:spPr>
      </p:pic>
      <p:sp>
        <p:nvSpPr>
          <p:cNvPr id="10" name="Pravokutnik 9">
            <a:extLst>
              <a:ext uri="{FF2B5EF4-FFF2-40B4-BE49-F238E27FC236}">
                <a16:creationId xmlns:a16="http://schemas.microsoft.com/office/drawing/2014/main" id="{D7F7AF8C-0ACB-41F5-9AA6-8614EEDCF926}"/>
              </a:ext>
            </a:extLst>
          </p:cNvPr>
          <p:cNvSpPr/>
          <p:nvPr/>
        </p:nvSpPr>
        <p:spPr>
          <a:xfrm>
            <a:off x="282804" y="325820"/>
            <a:ext cx="5873448" cy="7268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a:extLst>
              <a:ext uri="{FF2B5EF4-FFF2-40B4-BE49-F238E27FC236}">
                <a16:creationId xmlns:a16="http://schemas.microsoft.com/office/drawing/2014/main" id="{5A8DACFD-FBDF-435C-B716-A4265CDB6711}"/>
              </a:ext>
            </a:extLst>
          </p:cNvPr>
          <p:cNvSpPr>
            <a:spLocks noGrp="1"/>
          </p:cNvSpPr>
          <p:nvPr>
            <p:ph type="title"/>
          </p:nvPr>
        </p:nvSpPr>
        <p:spPr>
          <a:xfrm>
            <a:off x="877614" y="109944"/>
            <a:ext cx="10515600" cy="1325563"/>
          </a:xfrm>
        </p:spPr>
        <p:txBody>
          <a:bodyPr/>
          <a:lstStyle/>
          <a:p>
            <a:r>
              <a:rPr lang="hr-HR" dirty="0"/>
              <a:t>Društvena ljubomora</a:t>
            </a:r>
          </a:p>
        </p:txBody>
      </p:sp>
      <p:sp>
        <p:nvSpPr>
          <p:cNvPr id="3" name="Rezervirano mjesto sadržaja 2"/>
          <p:cNvSpPr>
            <a:spLocks noGrp="1"/>
          </p:cNvSpPr>
          <p:nvPr>
            <p:ph idx="1"/>
          </p:nvPr>
        </p:nvSpPr>
        <p:spPr/>
        <p:txBody>
          <a:bodyPr/>
          <a:lstStyle/>
          <a:p>
            <a:r>
              <a:rPr lang="hr-HR" dirty="0"/>
              <a:t>Strah od propuštanja potiče </a:t>
            </a:r>
            <a:br>
              <a:rPr lang="hr-HR" dirty="0"/>
            </a:br>
            <a:r>
              <a:rPr lang="hr-HR" dirty="0"/>
              <a:t>ekstremnu upotrebu digitalnih medija,</a:t>
            </a:r>
            <a:br>
              <a:rPr lang="hr-HR" dirty="0"/>
            </a:br>
            <a:r>
              <a:rPr lang="hr-HR" dirty="0"/>
              <a:t>konzumaciju sve više informacija o </a:t>
            </a:r>
            <a:br>
              <a:rPr lang="hr-HR" dirty="0"/>
            </a:br>
            <a:r>
              <a:rPr lang="hr-HR" dirty="0"/>
              <a:t>drugima pa i socijalnu usporedbu</a:t>
            </a:r>
          </a:p>
          <a:p>
            <a:r>
              <a:rPr lang="hr-HR" dirty="0"/>
              <a:t>To dovodi do negativnih osjećaja i </a:t>
            </a:r>
            <a:br>
              <a:rPr lang="hr-HR" dirty="0"/>
            </a:br>
            <a:r>
              <a:rPr lang="hr-HR" dirty="0"/>
              <a:t>ljubomore, pri čemu je netko </a:t>
            </a:r>
            <a:br>
              <a:rPr lang="hr-HR" dirty="0"/>
            </a:br>
            <a:r>
              <a:rPr lang="hr-HR" dirty="0"/>
              <a:t>ljubomoran na tuđe pristrane i </a:t>
            </a:r>
            <a:br>
              <a:rPr lang="hr-HR" dirty="0"/>
            </a:br>
            <a:r>
              <a:rPr lang="hr-HR" dirty="0"/>
              <a:t>pretjerano pozitivne </a:t>
            </a:r>
            <a:r>
              <a:rPr lang="hr-HR" dirty="0" err="1"/>
              <a:t>online</a:t>
            </a:r>
            <a:r>
              <a:rPr lang="hr-HR" dirty="0"/>
              <a:t> profile</a:t>
            </a:r>
          </a:p>
          <a:p>
            <a:endParaRPr lang="hr-HR" dirty="0"/>
          </a:p>
          <a:p>
            <a:endParaRPr lang="hr-HR" dirty="0"/>
          </a:p>
        </p:txBody>
      </p:sp>
      <p:pic>
        <p:nvPicPr>
          <p:cNvPr id="7" name="Slika 6">
            <a:extLst>
              <a:ext uri="{FF2B5EF4-FFF2-40B4-BE49-F238E27FC236}">
                <a16:creationId xmlns:a16="http://schemas.microsoft.com/office/drawing/2014/main" id="{C89F0DEA-EF53-4BAE-AA46-A05B540EB24A}"/>
              </a:ext>
            </a:extLst>
          </p:cNvPr>
          <p:cNvPicPr/>
          <p:nvPr/>
        </p:nvPicPr>
        <p:blipFill>
          <a:blip r:embed="rId3">
            <a:extLst>
              <a:ext uri="{28A0092B-C50C-407E-A947-70E740481C1C}">
                <a14:useLocalDpi xmlns:a14="http://schemas.microsoft.com/office/drawing/2010/main" val="0"/>
              </a:ext>
            </a:extLst>
          </a:blip>
          <a:stretch>
            <a:fillRect/>
          </a:stretch>
        </p:blipFill>
        <p:spPr>
          <a:xfrm>
            <a:off x="6775362" y="524587"/>
            <a:ext cx="4884420" cy="5778500"/>
          </a:xfrm>
          <a:prstGeom prst="rect">
            <a:avLst/>
          </a:prstGeom>
        </p:spPr>
      </p:pic>
      <p:sp>
        <p:nvSpPr>
          <p:cNvPr id="8" name="TekstniOkvir 7">
            <a:extLst>
              <a:ext uri="{FF2B5EF4-FFF2-40B4-BE49-F238E27FC236}">
                <a16:creationId xmlns:a16="http://schemas.microsoft.com/office/drawing/2014/main" id="{81640F85-B827-4376-A01A-5E1D624421C6}"/>
              </a:ext>
            </a:extLst>
          </p:cNvPr>
          <p:cNvSpPr txBox="1"/>
          <p:nvPr/>
        </p:nvSpPr>
        <p:spPr>
          <a:xfrm>
            <a:off x="6775362" y="6312023"/>
            <a:ext cx="5557421" cy="372862"/>
          </a:xfrm>
          <a:prstGeom prst="rect">
            <a:avLst/>
          </a:prstGeom>
          <a:noFill/>
        </p:spPr>
        <p:txBody>
          <a:bodyPr wrap="square" rtlCol="0">
            <a:spAutoFit/>
          </a:bodyPr>
          <a:lstStyle/>
          <a:p>
            <a:r>
              <a:rPr lang="hr-HR" dirty="0" err="1"/>
              <a:t>Metallurgical</a:t>
            </a:r>
            <a:r>
              <a:rPr lang="hr-HR" dirty="0"/>
              <a:t> </a:t>
            </a:r>
            <a:r>
              <a:rPr lang="hr-HR" dirty="0" err="1"/>
              <a:t>engineering</a:t>
            </a:r>
            <a:r>
              <a:rPr lang="hr-HR" dirty="0"/>
              <a:t>, </a:t>
            </a:r>
            <a:r>
              <a:rPr lang="hr-HR" dirty="0" err="1"/>
              <a:t>fb</a:t>
            </a:r>
            <a:endParaRPr lang="hr-HR" dirty="0"/>
          </a:p>
        </p:txBody>
      </p:sp>
    </p:spTree>
    <p:extLst>
      <p:ext uri="{BB962C8B-B14F-4D97-AF65-F5344CB8AC3E}">
        <p14:creationId xmlns:p14="http://schemas.microsoft.com/office/powerpoint/2010/main" val="14873763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TotalTime>
  <Words>1374</Words>
  <Application>Microsoft Office PowerPoint</Application>
  <PresentationFormat>Široki zaslon</PresentationFormat>
  <Paragraphs>176</Paragraphs>
  <Slides>36</Slides>
  <Notes>0</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36</vt:i4>
      </vt:variant>
    </vt:vector>
  </HeadingPairs>
  <TitlesOfParts>
    <vt:vector size="42" baseType="lpstr">
      <vt:lpstr>Arial</vt:lpstr>
      <vt:lpstr>Arial Rounded MT Bold</vt:lpstr>
      <vt:lpstr>Calibri</vt:lpstr>
      <vt:lpstr>Calibri Light</vt:lpstr>
      <vt:lpstr>Matura MT Script Capitals</vt:lpstr>
      <vt:lpstr>Tema sustava Office</vt:lpstr>
      <vt:lpstr>Dvije strane digitalnog novčića – rizici i prilike  digitalnih tehnologija</vt:lpstr>
      <vt:lpstr>PowerPoint prezentacija</vt:lpstr>
      <vt:lpstr>Razvoj tehnologije ima pozitivne i negativne strane</vt:lpstr>
      <vt:lpstr>PowerPoint prezentacija</vt:lpstr>
      <vt:lpstr>  Negativni aspekti digitalne tehnologije </vt:lpstr>
      <vt:lpstr>Vrijeme provedeno pred ekranom                             ≠ Vrijeme provedeno pred ekranom </vt:lpstr>
      <vt:lpstr>Društvena usporedba</vt:lpstr>
      <vt:lpstr>Strah od propuštanja (eng. FoMo – Fear of Missing out)</vt:lpstr>
      <vt:lpstr>Društvena ljubomora</vt:lpstr>
      <vt:lpstr>Cyber uhođenje (eng. cyberstalking)</vt:lpstr>
      <vt:lpstr>Fizički simptomi</vt:lpstr>
      <vt:lpstr>Deficit pažnje</vt:lpstr>
      <vt:lpstr>PowerPoint prezentacija</vt:lpstr>
      <vt:lpstr>Pozitivni aspekti digitalne tehnologije</vt:lpstr>
      <vt:lpstr>Socijalna uključenost</vt:lpstr>
      <vt:lpstr>Pretraživanje informacija / podrška</vt:lpstr>
      <vt:lpstr>Novi načini učenja</vt:lpstr>
      <vt:lpstr>Građanski angažman</vt:lpstr>
      <vt:lpstr>Poboljšanje zdravlja</vt:lpstr>
      <vt:lpstr>PowerPoint prezentacija</vt:lpstr>
      <vt:lpstr>Digitalna zrelost</vt:lpstr>
      <vt:lpstr>Digitalna zrelost podrazumijeva</vt:lpstr>
      <vt:lpstr>Autonomni izbor korištenja mobilnih uređaja</vt:lpstr>
      <vt:lpstr>Autonomija unutar digitalnih konteksta </vt:lpstr>
      <vt:lpstr>Svjesno slijeđenje vlastitih interesa  u online sadržajima</vt:lpstr>
      <vt:lpstr>Digitalna pismenost</vt:lpstr>
      <vt:lpstr>Individualni rast u digitalnom kontekstu</vt:lpstr>
      <vt:lpstr>Svijest o digitalnom riziku </vt:lpstr>
      <vt:lpstr>Traženje podrške u vezi s  digitalnim problemima </vt:lpstr>
      <vt:lpstr>Regulacija negativnih emocija u digitalnom kontekstu </vt:lpstr>
      <vt:lpstr>Regulacija impulsa  u digitalnom kontekstu </vt:lpstr>
      <vt:lpstr>Poštovanje prema drugima  u digitalnom kontekstu </vt:lpstr>
      <vt:lpstr>Digitalno građanstvo </vt:lpstr>
      <vt:lpstr>Pitanja:</vt:lpstr>
      <vt:lpstr>PowerPoint prezentacija</vt:lpstr>
      <vt:lpstr>Izvori: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Zaštita od mogućih rizika i promicanje zdrave upotrebe digitalnih tehnologija</dc:title>
  <dc:creator>Nevena Varga</dc:creator>
  <cp:lastModifiedBy>Nevena Varga</cp:lastModifiedBy>
  <cp:revision>34</cp:revision>
  <dcterms:created xsi:type="dcterms:W3CDTF">2023-02-02T07:12:38Z</dcterms:created>
  <dcterms:modified xsi:type="dcterms:W3CDTF">2023-02-06T21:18:24Z</dcterms:modified>
</cp:coreProperties>
</file>